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83" r:id="rId3"/>
    <p:sldId id="369" r:id="rId4"/>
    <p:sldId id="370" r:id="rId5"/>
    <p:sldId id="371" r:id="rId6"/>
    <p:sldId id="372" r:id="rId7"/>
    <p:sldId id="382" r:id="rId8"/>
    <p:sldId id="374" r:id="rId9"/>
    <p:sldId id="375" r:id="rId10"/>
    <p:sldId id="376" r:id="rId11"/>
    <p:sldId id="377" r:id="rId12"/>
    <p:sldId id="378" r:id="rId13"/>
    <p:sldId id="379" r:id="rId14"/>
    <p:sldId id="380" r:id="rId15"/>
    <p:sldId id="381" r:id="rId1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7FC-2733-44B5-9717-437A35A6A34E}" type="datetimeFigureOut">
              <a:rPr lang="sk-SK" smtClean="0"/>
              <a:t>1. 5. 2013</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8D3D00-B248-4A5F-AA6E-1DEF36299353}" type="slidenum">
              <a:rPr lang="sk-SK" smtClean="0"/>
              <a:t>‹#›</a:t>
            </a:fld>
            <a:endParaRPr lang="sk-SK"/>
          </a:p>
        </p:txBody>
      </p:sp>
    </p:spTree>
    <p:extLst>
      <p:ext uri="{BB962C8B-B14F-4D97-AF65-F5344CB8AC3E}">
        <p14:creationId xmlns:p14="http://schemas.microsoft.com/office/powerpoint/2010/main" val="166267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a:t>
            </a:fld>
            <a:endParaRPr lang="sk-SK"/>
          </a:p>
        </p:txBody>
      </p:sp>
    </p:spTree>
    <p:extLst>
      <p:ext uri="{BB962C8B-B14F-4D97-AF65-F5344CB8AC3E}">
        <p14:creationId xmlns:p14="http://schemas.microsoft.com/office/powerpoint/2010/main" val="21255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10</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11</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12</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13</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14</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15</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2</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3</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4</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5</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6</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7</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8</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9</a:t>
            </a:fld>
            <a:endParaRPr lang="sk-SK"/>
          </a:p>
        </p:txBody>
      </p:sp>
    </p:spTree>
    <p:extLst>
      <p:ext uri="{BB962C8B-B14F-4D97-AF65-F5344CB8AC3E}">
        <p14:creationId xmlns:p14="http://schemas.microsoft.com/office/powerpoint/2010/main" val="301461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k-SK"/>
          </a:p>
        </p:txBody>
      </p:sp>
      <p:sp>
        <p:nvSpPr>
          <p:cNvPr id="4" name="Date Placeholder 3"/>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Date Placeholder 4"/>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Date Placeholder 6"/>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Date Placeholder 2"/>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CF734-B812-4446-9E37-CFEE163DA8B7}" type="datetimeFigureOut">
              <a:rPr lang="sk-SK" smtClean="0"/>
              <a:pPr/>
              <a:t>1. 5. 2013</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931BF-23B0-4554-94A3-2EC9224C415D}"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1.jpg"/>
          <p:cNvPicPr>
            <a:picLocks noChangeAspect="1"/>
          </p:cNvPicPr>
          <p:nvPr/>
        </p:nvPicPr>
        <p:blipFill>
          <a:blip r:embed="rId3" cstate="print"/>
          <a:stretch>
            <a:fillRect/>
          </a:stretch>
        </p:blipFill>
        <p:spPr>
          <a:xfrm>
            <a:off x="33096" y="0"/>
            <a:ext cx="9077808" cy="6858000"/>
          </a:xfrm>
          <a:prstGeom prst="rect">
            <a:avLst/>
          </a:prstGeom>
        </p:spPr>
      </p:pic>
      <p:sp>
        <p:nvSpPr>
          <p:cNvPr id="3" name="Obdĺžnik 2"/>
          <p:cNvSpPr/>
          <p:nvPr/>
        </p:nvSpPr>
        <p:spPr>
          <a:xfrm>
            <a:off x="48558" y="5589240"/>
            <a:ext cx="8123841" cy="769441"/>
          </a:xfrm>
          <a:prstGeom prst="rect">
            <a:avLst/>
          </a:prstGeom>
        </p:spPr>
        <p:txBody>
          <a:bodyPr wrap="square">
            <a:spAutoFit/>
          </a:bodyPr>
          <a:lstStyle/>
          <a:p>
            <a:r>
              <a:rPr lang="sk-SK" sz="2400" dirty="0" err="1" smtClean="0">
                <a:solidFill>
                  <a:schemeClr val="bg1"/>
                </a:solidFill>
                <a:latin typeface="Segoe UI" pitchFamily="34" charset="0"/>
                <a:ea typeface="Segoe UI" pitchFamily="34" charset="0"/>
                <a:cs typeface="Segoe UI" pitchFamily="34" charset="0"/>
              </a:rPr>
              <a:t>Go</a:t>
            </a:r>
            <a:r>
              <a:rPr lang="sk-SK" sz="2400" dirty="0" smtClean="0">
                <a:solidFill>
                  <a:schemeClr val="bg1"/>
                </a:solidFill>
                <a:latin typeface="Segoe UI" pitchFamily="34" charset="0"/>
                <a:ea typeface="Segoe UI" pitchFamily="34" charset="0"/>
                <a:cs typeface="Segoe UI" pitchFamily="34" charset="0"/>
              </a:rPr>
              <a:t> </a:t>
            </a:r>
            <a:r>
              <a:rPr lang="sk-SK" sz="2400" dirty="0" err="1" smtClean="0">
                <a:solidFill>
                  <a:schemeClr val="bg1"/>
                </a:solidFill>
                <a:latin typeface="Segoe UI" pitchFamily="34" charset="0"/>
                <a:ea typeface="Segoe UI" pitchFamily="34" charset="0"/>
                <a:cs typeface="Segoe UI" pitchFamily="34" charset="0"/>
              </a:rPr>
              <a:t>for</a:t>
            </a:r>
            <a:r>
              <a:rPr lang="sk-SK" sz="2400" dirty="0" smtClean="0">
                <a:solidFill>
                  <a:schemeClr val="bg1"/>
                </a:solidFill>
                <a:latin typeface="Segoe UI" pitchFamily="34" charset="0"/>
                <a:ea typeface="Segoe UI" pitchFamily="34" charset="0"/>
                <a:cs typeface="Segoe UI" pitchFamily="34" charset="0"/>
              </a:rPr>
              <a:t> </a:t>
            </a:r>
            <a:r>
              <a:rPr lang="sk-SK" sz="2400" dirty="0" err="1">
                <a:solidFill>
                  <a:schemeClr val="bg1"/>
                </a:solidFill>
                <a:latin typeface="Segoe UI" pitchFamily="34" charset="0"/>
                <a:ea typeface="Segoe UI" pitchFamily="34" charset="0"/>
                <a:cs typeface="Segoe UI" pitchFamily="34" charset="0"/>
              </a:rPr>
              <a:t>E</a:t>
            </a:r>
            <a:r>
              <a:rPr lang="sk-SK" sz="2400" dirty="0" err="1" smtClean="0">
                <a:solidFill>
                  <a:schemeClr val="bg1"/>
                </a:solidFill>
                <a:latin typeface="Segoe UI" pitchFamily="34" charset="0"/>
                <a:ea typeface="Segoe UI" pitchFamily="34" charset="0"/>
                <a:cs typeface="Segoe UI" pitchFamily="34" charset="0"/>
              </a:rPr>
              <a:t>nergy</a:t>
            </a:r>
            <a:r>
              <a:rPr lang="sk-SK" sz="2400" dirty="0" smtClean="0">
                <a:solidFill>
                  <a:schemeClr val="bg1"/>
                </a:solidFill>
                <a:latin typeface="Segoe UI" pitchFamily="34" charset="0"/>
                <a:ea typeface="Segoe UI" pitchFamily="34" charset="0"/>
                <a:cs typeface="Segoe UI" pitchFamily="34" charset="0"/>
              </a:rPr>
              <a:t> </a:t>
            </a:r>
            <a:r>
              <a:rPr lang="sk-SK" sz="2400" dirty="0" err="1">
                <a:solidFill>
                  <a:schemeClr val="bg1"/>
                </a:solidFill>
                <a:latin typeface="Segoe UI" pitchFamily="34" charset="0"/>
                <a:ea typeface="Segoe UI" pitchFamily="34" charset="0"/>
                <a:cs typeface="Segoe UI" pitchFamily="34" charset="0"/>
              </a:rPr>
              <a:t>T</a:t>
            </a:r>
            <a:r>
              <a:rPr lang="sk-SK" sz="2400" dirty="0" err="1" smtClean="0">
                <a:solidFill>
                  <a:schemeClr val="bg1"/>
                </a:solidFill>
                <a:latin typeface="Segoe UI" pitchFamily="34" charset="0"/>
                <a:ea typeface="Segoe UI" pitchFamily="34" charset="0"/>
                <a:cs typeface="Segoe UI" pitchFamily="34" charset="0"/>
              </a:rPr>
              <a:t>our</a:t>
            </a:r>
            <a:r>
              <a:rPr lang="sk-SK" sz="2400" dirty="0" smtClean="0">
                <a:solidFill>
                  <a:schemeClr val="bg1"/>
                </a:solidFill>
                <a:latin typeface="Segoe UI" pitchFamily="34" charset="0"/>
                <a:ea typeface="Segoe UI" pitchFamily="34" charset="0"/>
                <a:cs typeface="Segoe UI" pitchFamily="34" charset="0"/>
              </a:rPr>
              <a:t> 2012 – </a:t>
            </a:r>
            <a:r>
              <a:rPr lang="sk-SK" sz="2400" dirty="0">
                <a:solidFill>
                  <a:schemeClr val="bg1"/>
                </a:solidFill>
                <a:latin typeface="Segoe UI" pitchFamily="34" charset="0"/>
                <a:ea typeface="Segoe UI" pitchFamily="34" charset="0"/>
                <a:cs typeface="Segoe UI" pitchFamily="34" charset="0"/>
              </a:rPr>
              <a:t>VW Slovakia</a:t>
            </a:r>
          </a:p>
          <a:p>
            <a:r>
              <a:rPr lang="sk-SK" sz="2000" dirty="0">
                <a:solidFill>
                  <a:srgbClr val="CCFF33"/>
                </a:solidFill>
                <a:latin typeface="Segoe UI" pitchFamily="34" charset="0"/>
                <a:ea typeface="Segoe UI" pitchFamily="34" charset="0"/>
                <a:cs typeface="Segoe UI" pitchFamily="34" charset="0"/>
              </a:rPr>
              <a:t>Zlatý klinec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5" name="TextBox 3"/>
          <p:cNvSpPr txBox="1"/>
          <p:nvPr/>
        </p:nvSpPr>
        <p:spPr>
          <a:xfrm>
            <a:off x="251520" y="1262945"/>
            <a:ext cx="8640960" cy="738664"/>
          </a:xfrm>
          <a:prstGeom prst="rect">
            <a:avLst/>
          </a:prstGeom>
          <a:noFill/>
        </p:spPr>
        <p:txBody>
          <a:bodyPr wrap="square" rtlCol="0">
            <a:spAutoFit/>
          </a:bodyPr>
          <a:lstStyle/>
          <a:p>
            <a:pPr>
              <a:lnSpc>
                <a:spcPct val="150000"/>
              </a:lnSpc>
            </a:pPr>
            <a:r>
              <a:rPr lang="sk-SK" sz="1200" b="1" dirty="0" smtClean="0"/>
              <a:t>PÍLENIE DREVA</a:t>
            </a:r>
          </a:p>
          <a:p>
            <a:pPr lvl="1" algn="just">
              <a:buFont typeface="Arial" pitchFamily="34" charset="0"/>
              <a:buChar char="•"/>
            </a:pPr>
            <a:r>
              <a:rPr lang="sk-SK" sz="1200" dirty="0"/>
              <a:t> </a:t>
            </a:r>
            <a:r>
              <a:rPr lang="sk-SK" sz="1200" dirty="0" smtClean="0"/>
              <a:t> Po </a:t>
            </a:r>
            <a:r>
              <a:rPr lang="sk-SK" sz="1200" dirty="0"/>
              <a:t>presune na ďalšie stanovisko si hostia vyskúšali pílenie s pravými „</a:t>
            </a:r>
            <a:r>
              <a:rPr lang="sk-SK" sz="1200" dirty="0" err="1"/>
              <a:t>bruchatkami</a:t>
            </a:r>
            <a:r>
              <a:rPr lang="sk-SK" sz="1200" dirty="0" smtClean="0"/>
              <a:t>“. Odpad z pílenia, piliny zobrali so sebou a využili ich na ďalšom stanovisku.</a:t>
            </a:r>
            <a:endParaRPr lang="sk-SK" sz="1200" dirty="0" smtClean="0"/>
          </a:p>
        </p:txBody>
      </p:sp>
      <p:pic>
        <p:nvPicPr>
          <p:cNvPr id="7170" name="Picture 2" descr="\\SERVER\RedirectedFolders\milan.kovacik\My Documents\Moje dokumenty\Zlaty klinec\bicykle\553400_10152200221270503_1468095108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102177"/>
            <a:ext cx="6408712" cy="427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344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5" name="TextBox 3"/>
          <p:cNvSpPr txBox="1"/>
          <p:nvPr/>
        </p:nvSpPr>
        <p:spPr>
          <a:xfrm>
            <a:off x="251520" y="1262945"/>
            <a:ext cx="8640960" cy="334900"/>
          </a:xfrm>
          <a:prstGeom prst="rect">
            <a:avLst/>
          </a:prstGeom>
          <a:noFill/>
        </p:spPr>
        <p:txBody>
          <a:bodyPr wrap="square" rtlCol="0">
            <a:spAutoFit/>
          </a:bodyPr>
          <a:lstStyle/>
          <a:p>
            <a:pPr>
              <a:lnSpc>
                <a:spcPct val="150000"/>
              </a:lnSpc>
            </a:pPr>
            <a:r>
              <a:rPr lang="sk-SK" sz="1200" b="1" dirty="0" smtClean="0"/>
              <a:t>PÍLENIE DREVA</a:t>
            </a:r>
          </a:p>
        </p:txBody>
      </p:sp>
      <p:pic>
        <p:nvPicPr>
          <p:cNvPr id="8194" name="Picture 2" descr="\\SERVER\RedirectedFolders\milan.kovacik\My Documents\Moje dokumenty\Zlaty klinec\bicykle\22586_10152200221745503_1297639497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155" y="1848218"/>
            <a:ext cx="6681213" cy="446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33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5" name="TextBox 3"/>
          <p:cNvSpPr txBox="1"/>
          <p:nvPr/>
        </p:nvSpPr>
        <p:spPr>
          <a:xfrm>
            <a:off x="251520" y="1262945"/>
            <a:ext cx="8640960" cy="738664"/>
          </a:xfrm>
          <a:prstGeom prst="rect">
            <a:avLst/>
          </a:prstGeom>
          <a:noFill/>
        </p:spPr>
        <p:txBody>
          <a:bodyPr wrap="square" rtlCol="0">
            <a:spAutoFit/>
          </a:bodyPr>
          <a:lstStyle/>
          <a:p>
            <a:pPr>
              <a:lnSpc>
                <a:spcPct val="150000"/>
              </a:lnSpc>
            </a:pPr>
            <a:r>
              <a:rPr lang="sk-SK" sz="1200" b="1" dirty="0" smtClean="0"/>
              <a:t>VÝROBA BRIKIET</a:t>
            </a:r>
          </a:p>
          <a:p>
            <a:pPr lvl="1" algn="just">
              <a:buFont typeface="Arial" pitchFamily="34" charset="0"/>
              <a:buChar char="•"/>
            </a:pPr>
            <a:r>
              <a:rPr lang="sk-SK" sz="1200" dirty="0"/>
              <a:t> </a:t>
            </a:r>
            <a:r>
              <a:rPr lang="sk-SK" sz="1200" dirty="0" smtClean="0"/>
              <a:t> Z </a:t>
            </a:r>
            <a:r>
              <a:rPr lang="sk-SK" sz="1200" dirty="0"/>
              <a:t>pilín, ktoré boli produktom pílenia si vyrobili drevené ekologické brikety, ktoré </a:t>
            </a:r>
            <a:r>
              <a:rPr lang="sk-SK" sz="1200" dirty="0" smtClean="0"/>
              <a:t>využilo každé družstvo v </a:t>
            </a:r>
            <a:r>
              <a:rPr lang="sk-SK" sz="1200" dirty="0"/>
              <a:t>cieli na zohriatie </a:t>
            </a:r>
            <a:r>
              <a:rPr lang="sk-SK" sz="1200" dirty="0" smtClean="0"/>
              <a:t>gulášu vo svojom kotlíku.</a:t>
            </a:r>
            <a:endParaRPr lang="sk-SK" sz="1200" dirty="0" smtClean="0"/>
          </a:p>
        </p:txBody>
      </p:sp>
      <p:pic>
        <p:nvPicPr>
          <p:cNvPr id="9219" name="Picture 3" descr="\\SERVER\RedirectedFolders\milan.kovacik\My Documents\Moje dokumenty\Zlaty klinec\bicykle\561691_10152200216620503_50648169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9087" y="2132856"/>
            <a:ext cx="6209257" cy="414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044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5" name="TextBox 3"/>
          <p:cNvSpPr txBox="1"/>
          <p:nvPr/>
        </p:nvSpPr>
        <p:spPr>
          <a:xfrm>
            <a:off x="251520" y="1262945"/>
            <a:ext cx="8640960" cy="334900"/>
          </a:xfrm>
          <a:prstGeom prst="rect">
            <a:avLst/>
          </a:prstGeom>
          <a:noFill/>
        </p:spPr>
        <p:txBody>
          <a:bodyPr wrap="square" rtlCol="0">
            <a:spAutoFit/>
          </a:bodyPr>
          <a:lstStyle/>
          <a:p>
            <a:pPr>
              <a:lnSpc>
                <a:spcPct val="150000"/>
              </a:lnSpc>
            </a:pPr>
            <a:r>
              <a:rPr lang="sk-SK" sz="1200" b="1" dirty="0" smtClean="0"/>
              <a:t>VÝROBA BRIKIET</a:t>
            </a:r>
          </a:p>
        </p:txBody>
      </p:sp>
      <p:pic>
        <p:nvPicPr>
          <p:cNvPr id="10242" name="Picture 2" descr="\\SERVER\RedirectedFolders\milan.kovacik\My Documents\Moje dokumenty\Zlaty klinec\bicykle\254514_10152200221970503_105751268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844824"/>
            <a:ext cx="6660232" cy="444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12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5" name="TextBox 3"/>
          <p:cNvSpPr txBox="1"/>
          <p:nvPr/>
        </p:nvSpPr>
        <p:spPr>
          <a:xfrm>
            <a:off x="251520" y="1262945"/>
            <a:ext cx="8640960" cy="738664"/>
          </a:xfrm>
          <a:prstGeom prst="rect">
            <a:avLst/>
          </a:prstGeom>
          <a:noFill/>
        </p:spPr>
        <p:txBody>
          <a:bodyPr wrap="square" rtlCol="0">
            <a:spAutoFit/>
          </a:bodyPr>
          <a:lstStyle/>
          <a:p>
            <a:pPr>
              <a:lnSpc>
                <a:spcPct val="150000"/>
              </a:lnSpc>
            </a:pPr>
            <a:r>
              <a:rPr lang="sk-SK" sz="1200" b="1" dirty="0" smtClean="0"/>
              <a:t>KŔMENIE KRÁV SENOM A ODMENA</a:t>
            </a:r>
          </a:p>
          <a:p>
            <a:pPr lvl="1" algn="just">
              <a:buFont typeface="Arial" pitchFamily="34" charset="0"/>
              <a:buChar char="•"/>
            </a:pPr>
            <a:r>
              <a:rPr lang="sk-SK" sz="1200" dirty="0"/>
              <a:t> </a:t>
            </a:r>
            <a:r>
              <a:rPr lang="sk-SK" sz="1200" dirty="0" smtClean="0"/>
              <a:t> Na miestnom družstve naši hostia nakŕmili kravy senom, ktoré vlastnoručne pred pár hodinami pohrabali. Za to dostali zaslúženú odmenu – </a:t>
            </a:r>
            <a:r>
              <a:rPr lang="sk-SK" sz="1200" dirty="0"/>
              <a:t>peceň domáceho chleba s logom VW.</a:t>
            </a:r>
            <a:endParaRPr lang="sk-SK" sz="1200" dirty="0" smtClean="0"/>
          </a:p>
        </p:txBody>
      </p:sp>
      <p:pic>
        <p:nvPicPr>
          <p:cNvPr id="11266" name="Picture 2" descr="\\SERVER\RedirectedFolders\milan.kovacik\My Documents\Moje dokumenty\Zlaty klinec\bicykle\47164_10152200222965503_1015039054_n.jpg"/>
          <p:cNvPicPr>
            <a:picLocks noChangeAspect="1" noChangeArrowheads="1"/>
          </p:cNvPicPr>
          <p:nvPr/>
        </p:nvPicPr>
        <p:blipFill rotWithShape="1">
          <a:blip r:embed="rId4">
            <a:extLst>
              <a:ext uri="{28A0092B-C50C-407E-A947-70E740481C1C}">
                <a14:useLocalDpi xmlns:a14="http://schemas.microsoft.com/office/drawing/2010/main" val="0"/>
              </a:ext>
            </a:extLst>
          </a:blip>
          <a:srcRect l="11263" r="12398"/>
          <a:stretch/>
        </p:blipFill>
        <p:spPr bwMode="auto">
          <a:xfrm>
            <a:off x="395536" y="2320454"/>
            <a:ext cx="4231150" cy="370083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SERVER\RedirectedFolders\milan.kovacik\My Documents\Moje dokumenty\Zlaty klinec\bicykle\430408_10152200222630503_1200550716_n.jpg"/>
          <p:cNvPicPr>
            <a:picLocks noChangeAspect="1" noChangeArrowheads="1"/>
          </p:cNvPicPr>
          <p:nvPr/>
        </p:nvPicPr>
        <p:blipFill rotWithShape="1">
          <a:blip r:embed="rId5">
            <a:extLst>
              <a:ext uri="{28A0092B-C50C-407E-A947-70E740481C1C}">
                <a14:useLocalDpi xmlns:a14="http://schemas.microsoft.com/office/drawing/2010/main" val="0"/>
              </a:ext>
            </a:extLst>
          </a:blip>
          <a:srcRect l="24003" r="7662"/>
          <a:stretch/>
        </p:blipFill>
        <p:spPr bwMode="auto">
          <a:xfrm>
            <a:off x="4781005" y="2320763"/>
            <a:ext cx="3787227" cy="370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861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8640960" cy="738664"/>
          </a:xfrm>
          <a:prstGeom prst="rect">
            <a:avLst/>
          </a:prstGeom>
          <a:noFill/>
        </p:spPr>
        <p:txBody>
          <a:bodyPr wrap="square" rtlCol="0">
            <a:spAutoFit/>
          </a:bodyPr>
          <a:lstStyle/>
          <a:p>
            <a:pPr>
              <a:lnSpc>
                <a:spcPct val="150000"/>
              </a:lnSpc>
            </a:pPr>
            <a:r>
              <a:rPr lang="sk-SK" sz="1200" b="1" dirty="0" smtClean="0"/>
              <a:t>FINIŠ A TEPLÝ GULÁŠIK</a:t>
            </a:r>
          </a:p>
          <a:p>
            <a:pPr lvl="1" algn="just">
              <a:buFont typeface="Arial" pitchFamily="34" charset="0"/>
              <a:buChar char="•"/>
            </a:pPr>
            <a:r>
              <a:rPr lang="sk-SK" sz="1200" dirty="0"/>
              <a:t> </a:t>
            </a:r>
            <a:r>
              <a:rPr lang="sk-SK" sz="1200" dirty="0" smtClean="0"/>
              <a:t> </a:t>
            </a:r>
            <a:r>
              <a:rPr lang="sk-SK" sz="1200" dirty="0"/>
              <a:t>Cieľ 55km trasy bolo Múzeum liptovskej dediny, kde ich čakal skvelý gulášik, </a:t>
            </a:r>
            <a:r>
              <a:rPr lang="sk-SK" sz="1200" dirty="0" smtClean="0"/>
              <a:t>ktorý si zohriali na ekologických </a:t>
            </a:r>
            <a:r>
              <a:rPr lang="sk-SK" sz="1200" dirty="0" err="1" smtClean="0"/>
              <a:t>brigetách</a:t>
            </a:r>
            <a:r>
              <a:rPr lang="sk-SK" sz="1200" dirty="0" smtClean="0"/>
              <a:t>. </a:t>
            </a:r>
            <a:endParaRPr lang="sk-SK" sz="1200" dirty="0"/>
          </a:p>
        </p:txBody>
      </p:sp>
      <p:pic>
        <p:nvPicPr>
          <p:cNvPr id="12290" name="Picture 2" descr="\\SERVER\RedirectedFolders\milan.kovacik\My Documents\Moje dokumenty\Zlaty klinec\bicykle\314229_10152200223805503_1118168871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257" y="2204864"/>
            <a:ext cx="6147079"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570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33096" y="0"/>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Základná charakteristika akcie</a:t>
            </a:r>
            <a:endParaRPr lang="sk-SK" dirty="0">
              <a:latin typeface="Segoe UI" pitchFamily="34" charset="0"/>
              <a:ea typeface="Segoe UI" pitchFamily="34" charset="0"/>
              <a:cs typeface="Segoe UI" pitchFamily="34" charset="0"/>
            </a:endParaRPr>
          </a:p>
        </p:txBody>
      </p:sp>
      <p:sp>
        <p:nvSpPr>
          <p:cNvPr id="4" name="TextBox 3"/>
          <p:cNvSpPr txBox="1"/>
          <p:nvPr/>
        </p:nvSpPr>
        <p:spPr>
          <a:xfrm>
            <a:off x="251520" y="1262945"/>
            <a:ext cx="8640960" cy="5663089"/>
          </a:xfrm>
          <a:prstGeom prst="rect">
            <a:avLst/>
          </a:prstGeom>
          <a:noFill/>
        </p:spPr>
        <p:txBody>
          <a:bodyPr wrap="square" rtlCol="0">
            <a:spAutoFit/>
          </a:bodyPr>
          <a:lstStyle/>
          <a:p>
            <a:pPr algn="just">
              <a:lnSpc>
                <a:spcPct val="150000"/>
              </a:lnSpc>
            </a:pPr>
            <a:r>
              <a:rPr lang="sk-SK" sz="1200" b="1" dirty="0" smtClean="0"/>
              <a:t>INSIGHT</a:t>
            </a:r>
          </a:p>
          <a:p>
            <a:pPr lvl="1" algn="just">
              <a:buFont typeface="Arial" pitchFamily="34" charset="0"/>
              <a:buChar char="•"/>
            </a:pPr>
            <a:r>
              <a:rPr lang="sk-SK" sz="1200" dirty="0" smtClean="0"/>
              <a:t>  Spoločnosť Volkswagen Slovakia </a:t>
            </a:r>
            <a:r>
              <a:rPr lang="sk-SK" sz="1200" dirty="0" smtClean="0"/>
              <a:t>každým rokom pripravuje pre TOP </a:t>
            </a:r>
            <a:r>
              <a:rPr lang="sk-SK" sz="1200" dirty="0" err="1" smtClean="0"/>
              <a:t>management</a:t>
            </a:r>
            <a:r>
              <a:rPr lang="sk-SK" sz="1200" dirty="0" smtClean="0"/>
              <a:t> spoločnosti  športovú, </a:t>
            </a:r>
            <a:r>
              <a:rPr lang="sk-SK" sz="1200" dirty="0" err="1" smtClean="0"/>
              <a:t>teambuildingovú</a:t>
            </a:r>
            <a:r>
              <a:rPr lang="sk-SK" sz="1200" dirty="0" smtClean="0"/>
              <a:t> akciu.</a:t>
            </a:r>
            <a:endParaRPr lang="sk-SK" sz="1200" dirty="0" smtClean="0"/>
          </a:p>
          <a:p>
            <a:pPr lvl="1" algn="just">
              <a:buFont typeface="Arial" pitchFamily="34" charset="0"/>
              <a:buChar char="•"/>
            </a:pPr>
            <a:r>
              <a:rPr lang="sk-SK" sz="1200" dirty="0" smtClean="0"/>
              <a:t> </a:t>
            </a:r>
            <a:r>
              <a:rPr lang="en-US" sz="1200" dirty="0" err="1"/>
              <a:t>Tematický</a:t>
            </a:r>
            <a:r>
              <a:rPr lang="en-US" sz="1200" dirty="0"/>
              <a:t> </a:t>
            </a:r>
            <a:r>
              <a:rPr lang="en-US" sz="1200" dirty="0" err="1"/>
              <a:t>športovo-zábavný</a:t>
            </a:r>
            <a:r>
              <a:rPr lang="en-US" sz="1200" dirty="0"/>
              <a:t> program </a:t>
            </a:r>
            <a:r>
              <a:rPr lang="en-US" sz="1200" dirty="0" err="1"/>
              <a:t>za</a:t>
            </a:r>
            <a:r>
              <a:rPr lang="en-US" sz="1200" dirty="0"/>
              <a:t> </a:t>
            </a:r>
            <a:r>
              <a:rPr lang="en-US" sz="1200" dirty="0" err="1"/>
              <a:t>účelom</a:t>
            </a:r>
            <a:r>
              <a:rPr lang="en-US" sz="1200" dirty="0"/>
              <a:t> </a:t>
            </a:r>
            <a:r>
              <a:rPr lang="en-US" sz="1200" dirty="0" err="1"/>
              <a:t>strávenia</a:t>
            </a:r>
            <a:r>
              <a:rPr lang="en-US" sz="1200" dirty="0"/>
              <a:t> </a:t>
            </a:r>
            <a:r>
              <a:rPr lang="en-US" sz="1200" dirty="0" err="1"/>
              <a:t>spoločného</a:t>
            </a:r>
            <a:r>
              <a:rPr lang="en-US" sz="1200" dirty="0"/>
              <a:t>, </a:t>
            </a:r>
            <a:r>
              <a:rPr lang="en-US" sz="1200" dirty="0" err="1"/>
              <a:t>príjemného</a:t>
            </a:r>
            <a:r>
              <a:rPr lang="en-US" sz="1200" dirty="0"/>
              <a:t> </a:t>
            </a:r>
            <a:r>
              <a:rPr lang="en-US" sz="1200" dirty="0" err="1"/>
              <a:t>dňa</a:t>
            </a:r>
            <a:r>
              <a:rPr lang="en-US" sz="1200" dirty="0"/>
              <a:t>, </a:t>
            </a:r>
            <a:r>
              <a:rPr lang="en-US" sz="1200" dirty="0" err="1"/>
              <a:t>ktorý</a:t>
            </a:r>
            <a:r>
              <a:rPr lang="en-US" sz="1200" dirty="0"/>
              <a:t> </a:t>
            </a:r>
            <a:r>
              <a:rPr lang="en-US" sz="1200" dirty="0" err="1"/>
              <a:t>sa</a:t>
            </a:r>
            <a:r>
              <a:rPr lang="en-US" sz="1200" dirty="0"/>
              <a:t> </a:t>
            </a:r>
            <a:r>
              <a:rPr lang="en-US" sz="1200" dirty="0" err="1"/>
              <a:t>bude</a:t>
            </a:r>
            <a:r>
              <a:rPr lang="en-US" sz="1200" dirty="0"/>
              <a:t> </a:t>
            </a:r>
            <a:r>
              <a:rPr lang="en-US" sz="1200" dirty="0" err="1"/>
              <a:t>niesť</a:t>
            </a:r>
            <a:r>
              <a:rPr lang="en-US" sz="1200" dirty="0"/>
              <a:t> v </a:t>
            </a:r>
            <a:r>
              <a:rPr lang="en-US" sz="1200" dirty="0" err="1"/>
              <a:t>pozitívnej</a:t>
            </a:r>
            <a:r>
              <a:rPr lang="en-US" sz="1200" dirty="0"/>
              <a:t> </a:t>
            </a:r>
            <a:r>
              <a:rPr lang="en-US" sz="1200" dirty="0" err="1"/>
              <a:t>atmosfére</a:t>
            </a:r>
            <a:r>
              <a:rPr lang="en-US" sz="1200" dirty="0"/>
              <a:t>, </a:t>
            </a:r>
            <a:r>
              <a:rPr lang="en-US" sz="1200" dirty="0" err="1"/>
              <a:t>zábavnom</a:t>
            </a:r>
            <a:r>
              <a:rPr lang="en-US" sz="1200" dirty="0"/>
              <a:t> </a:t>
            </a:r>
            <a:r>
              <a:rPr lang="en-US" sz="1200" dirty="0" err="1"/>
              <a:t>duchu</a:t>
            </a:r>
            <a:r>
              <a:rPr lang="en-US" sz="1200" dirty="0"/>
              <a:t>.</a:t>
            </a:r>
            <a:endParaRPr lang="sk-SK" sz="1200" b="1" dirty="0" smtClean="0"/>
          </a:p>
          <a:p>
            <a:pPr lvl="0" algn="just"/>
            <a:endParaRPr lang="sk-SK" sz="1200" b="1" dirty="0" smtClean="0"/>
          </a:p>
          <a:p>
            <a:pPr lvl="0" algn="just"/>
            <a:r>
              <a:rPr lang="sk-SK" sz="1200" b="1" dirty="0" smtClean="0"/>
              <a:t>BRIEF</a:t>
            </a:r>
            <a:endParaRPr lang="sk-SK" sz="1200" b="1" dirty="0" smtClean="0"/>
          </a:p>
          <a:p>
            <a:pPr lvl="1" algn="just">
              <a:buFont typeface="Arial" pitchFamily="34" charset="0"/>
              <a:buChar char="•"/>
            </a:pPr>
            <a:r>
              <a:rPr lang="sk-SK" sz="1200" dirty="0" smtClean="0"/>
              <a:t>  </a:t>
            </a:r>
            <a:r>
              <a:rPr lang="sk-SK" sz="1200" dirty="0"/>
              <a:t>Volkswagen Slovakia  vníma ekologickú stránku výroby a obnoviteľné zdroje energii ako veľmi </a:t>
            </a:r>
            <a:r>
              <a:rPr lang="sk-SK" sz="1200" dirty="0" smtClean="0"/>
              <a:t>dôležité. </a:t>
            </a:r>
            <a:r>
              <a:rPr lang="sk-SK" sz="1200" dirty="0"/>
              <a:t>V EKO duchu sa niesol aj </a:t>
            </a:r>
            <a:r>
              <a:rPr lang="sk-SK" sz="1200" dirty="0" err="1"/>
              <a:t>event</a:t>
            </a:r>
            <a:r>
              <a:rPr lang="sk-SK" sz="1200" dirty="0"/>
              <a:t> s názvom „</a:t>
            </a:r>
            <a:r>
              <a:rPr lang="sk-SK" sz="1200" dirty="0" err="1"/>
              <a:t>Go</a:t>
            </a:r>
            <a:r>
              <a:rPr lang="sk-SK" sz="1200" dirty="0"/>
              <a:t> </a:t>
            </a:r>
            <a:r>
              <a:rPr lang="sk-SK" sz="1200" dirty="0" err="1"/>
              <a:t>for</a:t>
            </a:r>
            <a:r>
              <a:rPr lang="sk-SK" sz="1200" dirty="0"/>
              <a:t> </a:t>
            </a:r>
            <a:r>
              <a:rPr lang="sk-SK" sz="1200" dirty="0" err="1"/>
              <a:t>Energy</a:t>
            </a:r>
            <a:r>
              <a:rPr lang="sk-SK" sz="1200" dirty="0"/>
              <a:t> </a:t>
            </a:r>
            <a:r>
              <a:rPr lang="sk-SK" sz="1200" dirty="0" err="1"/>
              <a:t>Tour</a:t>
            </a:r>
            <a:r>
              <a:rPr lang="sk-SK" sz="1200" dirty="0"/>
              <a:t> 2102</a:t>
            </a:r>
            <a:r>
              <a:rPr lang="sk-SK" sz="1200" dirty="0" smtClean="0"/>
              <a:t>“.</a:t>
            </a:r>
          </a:p>
          <a:p>
            <a:pPr lvl="1" algn="just">
              <a:buFont typeface="Arial" pitchFamily="34" charset="0"/>
              <a:buChar char="•"/>
            </a:pPr>
            <a:r>
              <a:rPr lang="sk-SK" sz="1200" dirty="0"/>
              <a:t> </a:t>
            </a:r>
            <a:r>
              <a:rPr lang="sk-SK" sz="1200" dirty="0" smtClean="0"/>
              <a:t> Našou úlohou bolo pripraviť program, ktorý by spĺňal všetky tieto atribúty a zároveň poskytol hosťom športové vyžitie.</a:t>
            </a:r>
            <a:endParaRPr lang="sk-SK" sz="1200" dirty="0"/>
          </a:p>
          <a:p>
            <a:pPr algn="just"/>
            <a:endParaRPr lang="sk-SK" sz="1200" b="1" dirty="0" smtClean="0"/>
          </a:p>
          <a:p>
            <a:pPr algn="just"/>
            <a:r>
              <a:rPr lang="sk-SK" sz="1200" b="1" dirty="0" smtClean="0"/>
              <a:t>REALIZÁCIA</a:t>
            </a:r>
            <a:endParaRPr lang="sk-SK" sz="1200" b="1" dirty="0" smtClean="0"/>
          </a:p>
          <a:p>
            <a:pPr lvl="1" algn="just">
              <a:buFont typeface="Arial" pitchFamily="34" charset="0"/>
              <a:buChar char="•"/>
            </a:pPr>
            <a:r>
              <a:rPr lang="sk-SK" sz="1200" dirty="0" smtClean="0"/>
              <a:t>  EKO </a:t>
            </a:r>
            <a:r>
              <a:rPr lang="sk-SK" sz="1200" dirty="0" err="1"/>
              <a:t>event</a:t>
            </a:r>
            <a:r>
              <a:rPr lang="sk-SK" sz="1200" dirty="0"/>
              <a:t> pre spoločnosť Volkswagen Slovakia. Za týmto účelom sme pre klienta zabezpečili 150 ks nových bicyklov značky </a:t>
            </a:r>
            <a:r>
              <a:rPr lang="sk-SK" sz="1200" dirty="0" err="1" smtClean="0"/>
              <a:t>Specialized</a:t>
            </a:r>
            <a:r>
              <a:rPr lang="sk-SK" sz="1200" dirty="0" smtClean="0"/>
              <a:t>. Trasa </a:t>
            </a:r>
            <a:r>
              <a:rPr lang="sk-SK" sz="1200" dirty="0"/>
              <a:t>bola dlhá cca 55 km a viedla z veľkej časti cez TANAP. Odchod z hotela bol kvôli bezpečnosti realizovaný za asistencie policajných áut a na prvom 12 km úseku, ktorý viedol po hlavne ceste bola zastavená doprava. Sprievodné vozidlá tvorili </a:t>
            </a:r>
            <a:r>
              <a:rPr lang="sk-SK" sz="1200" dirty="0" err="1"/>
              <a:t>Land</a:t>
            </a:r>
            <a:r>
              <a:rPr lang="sk-SK" sz="1200" dirty="0"/>
              <a:t> </a:t>
            </a:r>
            <a:r>
              <a:rPr lang="sk-SK" sz="1200" dirty="0" err="1"/>
              <a:t>Rover</a:t>
            </a:r>
            <a:r>
              <a:rPr lang="sk-SK" sz="1200" dirty="0"/>
              <a:t> profesionálnej Horskej služby, zberné vozidlá a technické vozidlo. </a:t>
            </a:r>
            <a:endParaRPr lang="sk-SK" sz="1200" dirty="0" smtClean="0"/>
          </a:p>
          <a:p>
            <a:pPr lvl="1" algn="just"/>
            <a:endParaRPr lang="sk-SK" sz="1200" dirty="0" smtClean="0"/>
          </a:p>
          <a:p>
            <a:pPr lvl="1" algn="just">
              <a:buFont typeface="Arial" pitchFamily="34" charset="0"/>
              <a:buChar char="•"/>
            </a:pPr>
            <a:r>
              <a:rPr lang="sk-SK" sz="1200" dirty="0"/>
              <a:t> </a:t>
            </a:r>
            <a:r>
              <a:rPr lang="sk-SK" sz="1200" dirty="0" smtClean="0"/>
              <a:t> Na </a:t>
            </a:r>
            <a:r>
              <a:rPr lang="sk-SK" sz="1200" dirty="0"/>
              <a:t>prvom stanovisku hostia vysadili cca 150 ks stromčekov v tvare „W“ a priložili tak ruku k obnove tatranských lesov. Na druhom stanovisku ich čakalo hrabanie sena pre miestne družstvo. Seno nakladali na konské vozy za asistencie piatich krásnych krojovaných dievčat. Prácu im zľahčovala rezká ľudová muzika. Samozrejme seno nehrabali zadarmo a na družstve ich čakala odmena. Tretím stanoviskom bol </a:t>
            </a:r>
            <a:r>
              <a:rPr lang="sk-SK" sz="1200" dirty="0" err="1"/>
              <a:t>catering</a:t>
            </a:r>
            <a:r>
              <a:rPr lang="sk-SK" sz="1200" dirty="0"/>
              <a:t>, kde si hostia mohli vyskúšať varenie pomocou slnečnej energie, ale aj vyhliadkové lety na ekologickom teplovzdušnom balóne. Po presune na ďalšie stanovisko si hostia vyskúšali pílenie s pravými „</a:t>
            </a:r>
            <a:r>
              <a:rPr lang="sk-SK" sz="1200" dirty="0" err="1"/>
              <a:t>bruchatkami</a:t>
            </a:r>
            <a:r>
              <a:rPr lang="sk-SK" sz="1200" dirty="0"/>
              <a:t>“. Z pilín, ktoré boli produktom pílenia si vyrobili drevené ekologické brikety, ktoré využili v cieli na zohriatie gulášu. Predtým ešte nakŕmili kravy so senom, ktoré predtým sami pohrabali za čo im bola daná odmena – peceň domáceho chleba s logom VW. Cieľ 55km trasy bolo Múzeum liptovskej dediny, kde ich čakal skvelý gulášik, teplá deka a občerstvenie. </a:t>
            </a:r>
          </a:p>
          <a:p>
            <a:pPr lvl="1">
              <a:buFont typeface="Arial" pitchFamily="34" charset="0"/>
              <a:buChar char="•"/>
            </a:pPr>
            <a:endParaRPr lang="sk-SK" sz="800" dirty="0" smtClean="0"/>
          </a:p>
          <a:p>
            <a:endParaRPr lang="sk-SK" sz="1200" b="1" dirty="0" smtClean="0"/>
          </a:p>
          <a:p>
            <a:endParaRPr lang="sk-SK" sz="1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33096" y="0"/>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5" name="TextBox 3"/>
          <p:cNvSpPr txBox="1"/>
          <p:nvPr/>
        </p:nvSpPr>
        <p:spPr>
          <a:xfrm>
            <a:off x="251520" y="1262945"/>
            <a:ext cx="8640960" cy="923330"/>
          </a:xfrm>
          <a:prstGeom prst="rect">
            <a:avLst/>
          </a:prstGeom>
          <a:noFill/>
        </p:spPr>
        <p:txBody>
          <a:bodyPr wrap="square" rtlCol="0">
            <a:spAutoFit/>
          </a:bodyPr>
          <a:lstStyle/>
          <a:p>
            <a:pPr>
              <a:lnSpc>
                <a:spcPct val="150000"/>
              </a:lnSpc>
            </a:pPr>
            <a:r>
              <a:rPr lang="sk-SK" sz="1200" b="1" dirty="0" smtClean="0"/>
              <a:t>BICYKLE</a:t>
            </a:r>
            <a:endParaRPr lang="sk-SK" sz="1200" b="1" dirty="0" smtClean="0"/>
          </a:p>
          <a:p>
            <a:pPr lvl="1">
              <a:buFont typeface="Arial" pitchFamily="34" charset="0"/>
              <a:buChar char="•"/>
            </a:pPr>
            <a:r>
              <a:rPr lang="sk-SK" sz="1200" dirty="0" smtClean="0"/>
              <a:t>  </a:t>
            </a:r>
            <a:r>
              <a:rPr lang="sk-SK" sz="1200" dirty="0" smtClean="0"/>
              <a:t>150 ks </a:t>
            </a:r>
            <a:r>
              <a:rPr lang="sk-SK" sz="1200" dirty="0" err="1" smtClean="0"/>
              <a:t>EKOlogických</a:t>
            </a:r>
            <a:r>
              <a:rPr lang="sk-SK" sz="1200" dirty="0" smtClean="0"/>
              <a:t> dopravných prostriedkov.</a:t>
            </a:r>
            <a:endParaRPr lang="sk-SK" sz="800" dirty="0" smtClean="0"/>
          </a:p>
          <a:p>
            <a:endParaRPr lang="sk-SK" sz="1200" b="1" dirty="0" smtClean="0"/>
          </a:p>
          <a:p>
            <a:endParaRPr lang="sk-SK" sz="1200" dirty="0" smtClean="0"/>
          </a:p>
        </p:txBody>
      </p:sp>
      <p:pic>
        <p:nvPicPr>
          <p:cNvPr id="4" name="Picture 2" descr="\\SERVER\RedirectedFolders\milan.kovacik\My Documents\Moje dokumenty\Zlaty klinec\bicykle\483082_10152200218585503_143989763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916832"/>
            <a:ext cx="6578791" cy="439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336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33096" y="0"/>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5" name="TextBox 3"/>
          <p:cNvSpPr txBox="1"/>
          <p:nvPr/>
        </p:nvSpPr>
        <p:spPr>
          <a:xfrm>
            <a:off x="251520" y="1262945"/>
            <a:ext cx="8640960" cy="1292662"/>
          </a:xfrm>
          <a:prstGeom prst="rect">
            <a:avLst/>
          </a:prstGeom>
          <a:noFill/>
        </p:spPr>
        <p:txBody>
          <a:bodyPr wrap="square" rtlCol="0">
            <a:spAutoFit/>
          </a:bodyPr>
          <a:lstStyle/>
          <a:p>
            <a:pPr>
              <a:lnSpc>
                <a:spcPct val="150000"/>
              </a:lnSpc>
            </a:pPr>
            <a:r>
              <a:rPr lang="sk-SK" sz="1200" b="1" dirty="0" smtClean="0"/>
              <a:t>SADENIE STROMČEKOV</a:t>
            </a:r>
            <a:endParaRPr lang="sk-SK" sz="1200" b="1" dirty="0" smtClean="0"/>
          </a:p>
          <a:p>
            <a:pPr lvl="1" algn="just">
              <a:buFont typeface="Arial" pitchFamily="34" charset="0"/>
              <a:buChar char="•"/>
            </a:pPr>
            <a:r>
              <a:rPr lang="sk-SK" sz="1200" dirty="0" smtClean="0"/>
              <a:t>  </a:t>
            </a:r>
            <a:r>
              <a:rPr lang="sk-SK" sz="1200" dirty="0" smtClean="0"/>
              <a:t>Sadenie stromčekov v TANAPE za asistencie lesníka do tvaru „W“ v kruhu s priemerom 30m. Estetická stránka tejto disciplíny bola pre nás tiež veľmi dôležitá. Na každom stanovisku bola inštalovaná info tabuľa, kde bola vysvetlená téma týkajúca sa daného stanoviska. Na stanovisku sadenie stromčekov boli hostia informovaný o faktoch ekologickej katastrofy z 19. novembra 2004, kedy sa cez Tatry prehnal vietor a polámal obrovské množstvo stromov.</a:t>
            </a:r>
            <a:endParaRPr lang="sk-SK" sz="1200" b="1" dirty="0" smtClean="0"/>
          </a:p>
          <a:p>
            <a:endParaRPr lang="sk-SK" sz="1200" dirty="0" smtClean="0"/>
          </a:p>
        </p:txBody>
      </p:sp>
      <p:pic>
        <p:nvPicPr>
          <p:cNvPr id="2051" name="Picture 3" descr="\\SERVER\RedirectedFolders\milan.kovacik\My Documents\Moje dokumenty\Zlaty klinec\bicykle\246679_10152200219030503_657172142_n.jpg"/>
          <p:cNvPicPr>
            <a:picLocks noChangeAspect="1" noChangeArrowheads="1"/>
          </p:cNvPicPr>
          <p:nvPr/>
        </p:nvPicPr>
        <p:blipFill rotWithShape="1">
          <a:blip r:embed="rId4">
            <a:extLst>
              <a:ext uri="{28A0092B-C50C-407E-A947-70E740481C1C}">
                <a14:useLocalDpi xmlns:a14="http://schemas.microsoft.com/office/drawing/2010/main" val="0"/>
              </a:ext>
            </a:extLst>
          </a:blip>
          <a:srcRect l="26228"/>
          <a:stretch/>
        </p:blipFill>
        <p:spPr bwMode="auto">
          <a:xfrm>
            <a:off x="323528" y="2564904"/>
            <a:ext cx="3977898" cy="36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RVER\RedirectedFolders\milan.kovacik\My Documents\Moje dokumenty\Zlaty klinec\bicykle\385655_10152200214440503_1449662097_n.jpg"/>
          <p:cNvPicPr>
            <a:picLocks noChangeAspect="1" noChangeArrowheads="1"/>
          </p:cNvPicPr>
          <p:nvPr/>
        </p:nvPicPr>
        <p:blipFill rotWithShape="1">
          <a:blip r:embed="rId5">
            <a:extLst>
              <a:ext uri="{28A0092B-C50C-407E-A947-70E740481C1C}">
                <a14:useLocalDpi xmlns:a14="http://schemas.microsoft.com/office/drawing/2010/main" val="0"/>
              </a:ext>
            </a:extLst>
          </a:blip>
          <a:srcRect l="6714" r="11999"/>
          <a:stretch/>
        </p:blipFill>
        <p:spPr bwMode="auto">
          <a:xfrm>
            <a:off x="4427984" y="2564904"/>
            <a:ext cx="438306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747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55327" y="0"/>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5" name="TextBox 3"/>
          <p:cNvSpPr txBox="1"/>
          <p:nvPr/>
        </p:nvSpPr>
        <p:spPr>
          <a:xfrm>
            <a:off x="251520" y="1262945"/>
            <a:ext cx="8640960" cy="553998"/>
          </a:xfrm>
          <a:prstGeom prst="rect">
            <a:avLst/>
          </a:prstGeom>
          <a:noFill/>
        </p:spPr>
        <p:txBody>
          <a:bodyPr wrap="square" rtlCol="0">
            <a:spAutoFit/>
          </a:bodyPr>
          <a:lstStyle/>
          <a:p>
            <a:pPr>
              <a:lnSpc>
                <a:spcPct val="150000"/>
              </a:lnSpc>
            </a:pPr>
            <a:r>
              <a:rPr lang="sk-SK" sz="1200" b="1" dirty="0" smtClean="0"/>
              <a:t>SADENIE STROMČEKOV</a:t>
            </a:r>
            <a:endParaRPr lang="sk-SK" sz="1200" b="1" dirty="0" smtClean="0"/>
          </a:p>
          <a:p>
            <a:endParaRPr lang="sk-SK" sz="1200" dirty="0" smtClean="0"/>
          </a:p>
        </p:txBody>
      </p:sp>
      <p:pic>
        <p:nvPicPr>
          <p:cNvPr id="3074" name="Picture 2" descr="\\SERVER\RedirectedFolders\milan.kovacik\My Documents\Moje dokumenty\Zlaty klinec\bicykle\539383_10152200219285503_211288302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850" y="1771223"/>
            <a:ext cx="6796526" cy="453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803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55327" y="0"/>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5" name="TextBox 3"/>
          <p:cNvSpPr txBox="1"/>
          <p:nvPr/>
        </p:nvSpPr>
        <p:spPr>
          <a:xfrm>
            <a:off x="251520" y="1262945"/>
            <a:ext cx="8640960" cy="923330"/>
          </a:xfrm>
          <a:prstGeom prst="rect">
            <a:avLst/>
          </a:prstGeom>
          <a:noFill/>
        </p:spPr>
        <p:txBody>
          <a:bodyPr wrap="square" rtlCol="0">
            <a:spAutoFit/>
          </a:bodyPr>
          <a:lstStyle/>
          <a:p>
            <a:pPr>
              <a:lnSpc>
                <a:spcPct val="150000"/>
              </a:lnSpc>
            </a:pPr>
            <a:r>
              <a:rPr lang="sk-SK" sz="1200" b="1" dirty="0" smtClean="0"/>
              <a:t>HRABANIE SENA</a:t>
            </a:r>
            <a:endParaRPr lang="sk-SK" sz="1200" b="1" dirty="0" smtClean="0"/>
          </a:p>
          <a:p>
            <a:pPr lvl="1" algn="just">
              <a:buFont typeface="Arial" pitchFamily="34" charset="0"/>
              <a:buChar char="•"/>
            </a:pPr>
            <a:r>
              <a:rPr lang="sk-SK" sz="1200" dirty="0" smtClean="0"/>
              <a:t>  Na </a:t>
            </a:r>
            <a:r>
              <a:rPr lang="sk-SK" sz="1200" dirty="0"/>
              <a:t>druhom stanovisku ich čakalo hrabanie sena pre miestne družstvo. Seno nakladali na konské vozy za asistencie piatich krásnych krojovaných dievčat. Prácu im zľahčovala rezká ľudová muzika. Samozrejme seno nehrabali zadarmo a na družstve ich čakala odmena.</a:t>
            </a:r>
            <a:endParaRPr lang="sk-SK" sz="1200" dirty="0" smtClean="0"/>
          </a:p>
        </p:txBody>
      </p:sp>
      <p:pic>
        <p:nvPicPr>
          <p:cNvPr id="4098" name="Picture 2" descr="\\SERVER\RedirectedFolders\milan.kovacik\My Documents\Moje dokumenty\Zlaty klinec\bicykle\314121_10152200219870503_1003042913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101" y="2276872"/>
            <a:ext cx="603923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001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55327" y="0"/>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5" name="TextBox 3"/>
          <p:cNvSpPr txBox="1"/>
          <p:nvPr/>
        </p:nvSpPr>
        <p:spPr>
          <a:xfrm>
            <a:off x="251520" y="1262945"/>
            <a:ext cx="8640960" cy="553998"/>
          </a:xfrm>
          <a:prstGeom prst="rect">
            <a:avLst/>
          </a:prstGeom>
          <a:noFill/>
        </p:spPr>
        <p:txBody>
          <a:bodyPr wrap="square" rtlCol="0">
            <a:spAutoFit/>
          </a:bodyPr>
          <a:lstStyle/>
          <a:p>
            <a:pPr>
              <a:lnSpc>
                <a:spcPct val="150000"/>
              </a:lnSpc>
            </a:pPr>
            <a:r>
              <a:rPr lang="sk-SK" sz="1200" b="1" dirty="0" smtClean="0"/>
              <a:t>HRABANIE SENA</a:t>
            </a:r>
            <a:endParaRPr lang="sk-SK" sz="1200" b="1" dirty="0" smtClean="0"/>
          </a:p>
          <a:p>
            <a:pPr lvl="1"/>
            <a:endParaRPr lang="sk-SK" sz="1200" dirty="0" smtClean="0"/>
          </a:p>
        </p:txBody>
      </p:sp>
      <p:pic>
        <p:nvPicPr>
          <p:cNvPr id="13314" name="Picture 2" descr="\\SERVER\RedirectedFolders\milan.kovacik\My Documents\Moje dokumenty\Zlaty klinec\bicykle\76243_10152200215605503_160284130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777917"/>
            <a:ext cx="6786500" cy="4531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5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55327" y="0"/>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5" name="TextBox 3"/>
          <p:cNvSpPr txBox="1"/>
          <p:nvPr/>
        </p:nvSpPr>
        <p:spPr>
          <a:xfrm>
            <a:off x="251520" y="1262945"/>
            <a:ext cx="8640960" cy="923330"/>
          </a:xfrm>
          <a:prstGeom prst="rect">
            <a:avLst/>
          </a:prstGeom>
          <a:noFill/>
        </p:spPr>
        <p:txBody>
          <a:bodyPr wrap="square" rtlCol="0">
            <a:spAutoFit/>
          </a:bodyPr>
          <a:lstStyle/>
          <a:p>
            <a:pPr>
              <a:lnSpc>
                <a:spcPct val="150000"/>
              </a:lnSpc>
            </a:pPr>
            <a:r>
              <a:rPr lang="sk-SK" sz="1200" b="1" dirty="0" smtClean="0"/>
              <a:t>CATERING</a:t>
            </a:r>
            <a:endParaRPr lang="sk-SK" sz="1200" b="1" dirty="0" smtClean="0"/>
          </a:p>
          <a:p>
            <a:pPr lvl="1" algn="just">
              <a:buFont typeface="Arial" pitchFamily="34" charset="0"/>
              <a:buChar char="•"/>
            </a:pPr>
            <a:r>
              <a:rPr lang="sk-SK" sz="1200" dirty="0" smtClean="0"/>
              <a:t>  Tretím </a:t>
            </a:r>
            <a:r>
              <a:rPr lang="sk-SK" sz="1200" dirty="0"/>
              <a:t>stanoviskom bol </a:t>
            </a:r>
            <a:r>
              <a:rPr lang="sk-SK" sz="1200" dirty="0" err="1"/>
              <a:t>catering</a:t>
            </a:r>
            <a:r>
              <a:rPr lang="sk-SK" sz="1200" dirty="0"/>
              <a:t>, kde si hostia mohli vyskúšať varenie pomocou slnečnej </a:t>
            </a:r>
            <a:r>
              <a:rPr lang="sk-SK" sz="1200" dirty="0" smtClean="0"/>
              <a:t>energie na špeciálnych parabolách – SOLAR COOKING, </a:t>
            </a:r>
            <a:r>
              <a:rPr lang="sk-SK" sz="1200" dirty="0"/>
              <a:t>ale aj vyhliadkové lety na ekologickom teplovzdušnom </a:t>
            </a:r>
            <a:r>
              <a:rPr lang="sk-SK" sz="1200" dirty="0" smtClean="0"/>
              <a:t>balóne. Na sedenie boli pripravené ekologické sedačky – kocky sena. Zárezy v drevených kmeňoch zas slúžili ako stojany na bicykle.</a:t>
            </a:r>
            <a:endParaRPr lang="sk-SK" sz="1200" dirty="0" smtClean="0"/>
          </a:p>
        </p:txBody>
      </p:sp>
      <p:pic>
        <p:nvPicPr>
          <p:cNvPr id="5122" name="Picture 2" descr="\\SERVER\RedirectedFolders\milan.kovacik\My Documents\Moje dokumenty\Zlaty klinec\bicykle\426202_10152200220355503_196060935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593" y="2204864"/>
            <a:ext cx="6362767"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152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5" name="TextBox 3"/>
          <p:cNvSpPr txBox="1"/>
          <p:nvPr/>
        </p:nvSpPr>
        <p:spPr>
          <a:xfrm>
            <a:off x="251520" y="1262945"/>
            <a:ext cx="8640960" cy="334900"/>
          </a:xfrm>
          <a:prstGeom prst="rect">
            <a:avLst/>
          </a:prstGeom>
          <a:noFill/>
        </p:spPr>
        <p:txBody>
          <a:bodyPr wrap="square" rtlCol="0">
            <a:spAutoFit/>
          </a:bodyPr>
          <a:lstStyle/>
          <a:p>
            <a:pPr>
              <a:lnSpc>
                <a:spcPct val="150000"/>
              </a:lnSpc>
            </a:pPr>
            <a:r>
              <a:rPr lang="sk-SK" sz="1200" b="1" dirty="0" smtClean="0"/>
              <a:t>CATERING</a:t>
            </a:r>
            <a:endParaRPr lang="sk-SK" sz="1200" dirty="0" smtClean="0"/>
          </a:p>
        </p:txBody>
      </p:sp>
      <p:pic>
        <p:nvPicPr>
          <p:cNvPr id="6146" name="Picture 2" descr="\\SERVER\RedirectedFolders\milan.kovacik\My Documents\Moje dokumenty\Zlaty klinec\bicykle\579768_10152200220995503_211565820_n.jpg"/>
          <p:cNvPicPr>
            <a:picLocks noChangeAspect="1" noChangeArrowheads="1"/>
          </p:cNvPicPr>
          <p:nvPr/>
        </p:nvPicPr>
        <p:blipFill rotWithShape="1">
          <a:blip r:embed="rId4">
            <a:extLst>
              <a:ext uri="{28A0092B-C50C-407E-A947-70E740481C1C}">
                <a14:useLocalDpi xmlns:a14="http://schemas.microsoft.com/office/drawing/2010/main" val="0"/>
              </a:ext>
            </a:extLst>
          </a:blip>
          <a:srcRect l="9995"/>
          <a:stretch/>
        </p:blipFill>
        <p:spPr bwMode="auto">
          <a:xfrm>
            <a:off x="395536" y="2060848"/>
            <a:ext cx="5085690" cy="377284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ERVER\RedirectedFolders\milan.kovacik\My Documents\Moje dokumenty\Zlaty klinec\bicykle\198637_10152200220700503_1899397901_n.jpg"/>
          <p:cNvPicPr>
            <a:picLocks noChangeAspect="1" noChangeArrowheads="1"/>
          </p:cNvPicPr>
          <p:nvPr/>
        </p:nvPicPr>
        <p:blipFill rotWithShape="1">
          <a:blip r:embed="rId5">
            <a:extLst>
              <a:ext uri="{28A0092B-C50C-407E-A947-70E740481C1C}">
                <a14:useLocalDpi xmlns:a14="http://schemas.microsoft.com/office/drawing/2010/main" val="0"/>
              </a:ext>
            </a:extLst>
          </a:blip>
          <a:srcRect l="15412" r="17855"/>
          <a:stretch/>
        </p:blipFill>
        <p:spPr bwMode="auto">
          <a:xfrm>
            <a:off x="5580112" y="2095661"/>
            <a:ext cx="3275670" cy="373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8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TotalTime>
  <Words>413</Words>
  <Application>Microsoft Office PowerPoint</Application>
  <PresentationFormat>Prezentácia na obrazovke (4:3)</PresentationFormat>
  <Paragraphs>65</Paragraphs>
  <Slides>15</Slides>
  <Notes>15</Notes>
  <HiddenSlides>0</HiddenSlides>
  <MMClips>0</MMClips>
  <ScaleCrop>false</ScaleCrop>
  <HeadingPairs>
    <vt:vector size="4" baseType="variant">
      <vt:variant>
        <vt:lpstr>Motív</vt:lpstr>
      </vt:variant>
      <vt:variant>
        <vt:i4>1</vt:i4>
      </vt:variant>
      <vt:variant>
        <vt:lpstr>Nadpisy snímok</vt:lpstr>
      </vt:variant>
      <vt:variant>
        <vt:i4>15</vt:i4>
      </vt:variant>
    </vt:vector>
  </HeadingPairs>
  <TitlesOfParts>
    <vt:vector size="16" baseType="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Roman Vanko</dc:creator>
  <cp:lastModifiedBy>Milan Kováčik</cp:lastModifiedBy>
  <cp:revision>500</cp:revision>
  <dcterms:created xsi:type="dcterms:W3CDTF">2012-02-03T09:08:29Z</dcterms:created>
  <dcterms:modified xsi:type="dcterms:W3CDTF">2013-05-01T20:15:24Z</dcterms:modified>
</cp:coreProperties>
</file>