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83" r:id="rId3"/>
    <p:sldId id="381" r:id="rId4"/>
    <p:sldId id="384" r:id="rId5"/>
    <p:sldId id="383" r:id="rId6"/>
    <p:sldId id="382" r:id="rId7"/>
    <p:sldId id="385" r:id="rId8"/>
    <p:sldId id="386" r:id="rId9"/>
    <p:sldId id="393" r:id="rId10"/>
    <p:sldId id="387" r:id="rId11"/>
    <p:sldId id="389" r:id="rId12"/>
    <p:sldId id="388" r:id="rId13"/>
    <p:sldId id="391" r:id="rId14"/>
    <p:sldId id="392" r:id="rId15"/>
    <p:sldId id="390"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7FC-2733-44B5-9717-437A35A6A34E}" type="datetimeFigureOut">
              <a:rPr lang="sk-SK" smtClean="0"/>
              <a:t>1. 5. 2013</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8D3D00-B248-4A5F-AA6E-1DEF36299353}" type="slidenum">
              <a:rPr lang="sk-SK" smtClean="0"/>
              <a:t>‹#›</a:t>
            </a:fld>
            <a:endParaRPr lang="sk-SK"/>
          </a:p>
        </p:txBody>
      </p:sp>
    </p:spTree>
    <p:extLst>
      <p:ext uri="{BB962C8B-B14F-4D97-AF65-F5344CB8AC3E}">
        <p14:creationId xmlns:p14="http://schemas.microsoft.com/office/powerpoint/2010/main" val="166267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a:t>
            </a:fld>
            <a:endParaRPr lang="sk-SK"/>
          </a:p>
        </p:txBody>
      </p:sp>
    </p:spTree>
    <p:extLst>
      <p:ext uri="{BB962C8B-B14F-4D97-AF65-F5344CB8AC3E}">
        <p14:creationId xmlns:p14="http://schemas.microsoft.com/office/powerpoint/2010/main" val="21255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10</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11</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12</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13</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14</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15</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2</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3</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4</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5</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6</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7</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8</a:t>
            </a:fld>
            <a:endParaRPr lang="sk-SK"/>
          </a:p>
        </p:txBody>
      </p:sp>
    </p:spTree>
    <p:extLst>
      <p:ext uri="{BB962C8B-B14F-4D97-AF65-F5344CB8AC3E}">
        <p14:creationId xmlns:p14="http://schemas.microsoft.com/office/powerpoint/2010/main" val="301461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448D3D00-B248-4A5F-AA6E-1DEF36299353}" type="slidenum">
              <a:rPr lang="sk-SK" smtClean="0"/>
              <a:t>9</a:t>
            </a:fld>
            <a:endParaRPr lang="sk-SK"/>
          </a:p>
        </p:txBody>
      </p:sp>
    </p:spTree>
    <p:extLst>
      <p:ext uri="{BB962C8B-B14F-4D97-AF65-F5344CB8AC3E}">
        <p14:creationId xmlns:p14="http://schemas.microsoft.com/office/powerpoint/2010/main" val="301461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6CF734-B812-4446-9E37-CFEE163DA8B7}" type="datetimeFigureOut">
              <a:rPr lang="sk-SK" smtClean="0"/>
              <a:pPr/>
              <a:t>1. 5. 2013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FF931BF-23B0-4554-94A3-2EC9224C415D}"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CF734-B812-4446-9E37-CFEE163DA8B7}" type="datetimeFigureOut">
              <a:rPr lang="sk-SK" smtClean="0"/>
              <a:pPr/>
              <a:t>1. 5. 2013</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931BF-23B0-4554-94A3-2EC9224C415D}"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1.jpg"/>
          <p:cNvPicPr>
            <a:picLocks noChangeAspect="1"/>
          </p:cNvPicPr>
          <p:nvPr/>
        </p:nvPicPr>
        <p:blipFill>
          <a:blip r:embed="rId3" cstate="print"/>
          <a:stretch>
            <a:fillRect/>
          </a:stretch>
        </p:blipFill>
        <p:spPr>
          <a:xfrm>
            <a:off x="33096" y="0"/>
            <a:ext cx="9077808" cy="6858000"/>
          </a:xfrm>
          <a:prstGeom prst="rect">
            <a:avLst/>
          </a:prstGeom>
        </p:spPr>
      </p:pic>
      <p:sp>
        <p:nvSpPr>
          <p:cNvPr id="3" name="Obdĺžnik 2"/>
          <p:cNvSpPr/>
          <p:nvPr/>
        </p:nvSpPr>
        <p:spPr>
          <a:xfrm>
            <a:off x="48558" y="5589240"/>
            <a:ext cx="8123841" cy="769441"/>
          </a:xfrm>
          <a:prstGeom prst="rect">
            <a:avLst/>
          </a:prstGeom>
        </p:spPr>
        <p:txBody>
          <a:bodyPr wrap="square">
            <a:spAutoFit/>
          </a:bodyPr>
          <a:lstStyle/>
          <a:p>
            <a:r>
              <a:rPr lang="sk-SK" sz="2400" dirty="0" smtClean="0">
                <a:solidFill>
                  <a:schemeClr val="bg1"/>
                </a:solidFill>
                <a:latin typeface="Segoe UI" pitchFamily="34" charset="0"/>
                <a:ea typeface="Segoe UI" pitchFamily="34" charset="0"/>
                <a:cs typeface="Segoe UI" pitchFamily="34" charset="0"/>
              </a:rPr>
              <a:t>Dni majstrov 2012 </a:t>
            </a:r>
            <a:r>
              <a:rPr lang="sk-SK" sz="2400" dirty="0" smtClean="0">
                <a:solidFill>
                  <a:schemeClr val="bg1"/>
                </a:solidFill>
                <a:latin typeface="Segoe UI" pitchFamily="34" charset="0"/>
                <a:ea typeface="Segoe UI" pitchFamily="34" charset="0"/>
                <a:cs typeface="Segoe UI" pitchFamily="34" charset="0"/>
              </a:rPr>
              <a:t>– </a:t>
            </a:r>
            <a:r>
              <a:rPr lang="sk-SK" sz="2400" dirty="0" smtClean="0">
                <a:solidFill>
                  <a:schemeClr val="bg1"/>
                </a:solidFill>
                <a:latin typeface="Segoe UI" pitchFamily="34" charset="0"/>
                <a:ea typeface="Segoe UI" pitchFamily="34" charset="0"/>
                <a:cs typeface="Segoe UI" pitchFamily="34" charset="0"/>
              </a:rPr>
              <a:t>ÚĽUV</a:t>
            </a:r>
            <a:endParaRPr lang="sk-SK" sz="2400" dirty="0">
              <a:solidFill>
                <a:schemeClr val="bg1"/>
              </a:solidFill>
              <a:latin typeface="Segoe UI" pitchFamily="34" charset="0"/>
              <a:ea typeface="Segoe UI" pitchFamily="34" charset="0"/>
              <a:cs typeface="Segoe UI" pitchFamily="34" charset="0"/>
            </a:endParaRPr>
          </a:p>
          <a:p>
            <a:r>
              <a:rPr lang="sk-SK" sz="2000" dirty="0">
                <a:solidFill>
                  <a:srgbClr val="CCFF33"/>
                </a:solidFill>
                <a:latin typeface="Segoe UI" pitchFamily="34" charset="0"/>
                <a:ea typeface="Segoe UI" pitchFamily="34" charset="0"/>
                <a:cs typeface="Segoe UI" pitchFamily="34" charset="0"/>
              </a:rPr>
              <a:t>Zlatý klinec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553998"/>
          </a:xfrm>
          <a:prstGeom prst="rect">
            <a:avLst/>
          </a:prstGeom>
          <a:noFill/>
        </p:spPr>
        <p:txBody>
          <a:bodyPr wrap="square" rtlCol="0">
            <a:spAutoFit/>
          </a:bodyPr>
          <a:lstStyle/>
          <a:p>
            <a:pPr>
              <a:lnSpc>
                <a:spcPct val="150000"/>
              </a:lnSpc>
            </a:pPr>
            <a:r>
              <a:rPr lang="sk-SK" sz="1200" b="1" dirty="0" smtClean="0"/>
              <a:t>UMELCI A PÓDIA – Stará tržnica a </a:t>
            </a:r>
            <a:r>
              <a:rPr lang="sk-SK" sz="1200" b="1" dirty="0" err="1" smtClean="0"/>
              <a:t>Mahala</a:t>
            </a:r>
            <a:r>
              <a:rPr lang="sk-SK" sz="1200" b="1" dirty="0" smtClean="0"/>
              <a:t> </a:t>
            </a:r>
            <a:r>
              <a:rPr lang="sk-SK" sz="1200" b="1" dirty="0" err="1" smtClean="0"/>
              <a:t>Rai</a:t>
            </a:r>
            <a:r>
              <a:rPr lang="sk-SK" sz="1200" b="1" dirty="0" smtClean="0"/>
              <a:t> Banda</a:t>
            </a:r>
            <a:endParaRPr lang="sk-SK" sz="1200" b="1" dirty="0" smtClean="0"/>
          </a:p>
          <a:p>
            <a:pPr lvl="1" algn="just"/>
            <a:endParaRPr lang="sk-SK" sz="1200" dirty="0"/>
          </a:p>
        </p:txBody>
      </p:sp>
      <p:pic>
        <p:nvPicPr>
          <p:cNvPr id="6146" name="Picture 2" descr="\\SERVER\RedirectedFolders\milan.kovacik\My Documents\Moje dokumenty\Zlaty klinec\uluv\302291_10152194460540503_178906418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773029"/>
            <a:ext cx="6834336" cy="4536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318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553998"/>
          </a:xfrm>
          <a:prstGeom prst="rect">
            <a:avLst/>
          </a:prstGeom>
          <a:noFill/>
        </p:spPr>
        <p:txBody>
          <a:bodyPr wrap="square" rtlCol="0">
            <a:spAutoFit/>
          </a:bodyPr>
          <a:lstStyle/>
          <a:p>
            <a:pPr>
              <a:lnSpc>
                <a:spcPct val="150000"/>
              </a:lnSpc>
            </a:pPr>
            <a:r>
              <a:rPr lang="sk-SK" sz="1200" b="1" dirty="0" smtClean="0"/>
              <a:t>UMELCI A PÓDIA – Námestie Starej Radnice</a:t>
            </a:r>
            <a:endParaRPr lang="sk-SK" sz="1200" b="1" dirty="0" smtClean="0"/>
          </a:p>
          <a:p>
            <a:pPr lvl="1" algn="just"/>
            <a:endParaRPr lang="sk-SK" sz="1200" dirty="0"/>
          </a:p>
        </p:txBody>
      </p:sp>
      <p:pic>
        <p:nvPicPr>
          <p:cNvPr id="8194" name="Picture 2" descr="\\SERVER\RedirectedFolders\milan.kovacik\My Documents\Moje dokumenty\Zlaty klinec\uluv\527410_10152194459300503_179241969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16065"/>
            <a:ext cx="6762328" cy="448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085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553998"/>
          </a:xfrm>
          <a:prstGeom prst="rect">
            <a:avLst/>
          </a:prstGeom>
          <a:noFill/>
        </p:spPr>
        <p:txBody>
          <a:bodyPr wrap="square" rtlCol="0">
            <a:spAutoFit/>
          </a:bodyPr>
          <a:lstStyle/>
          <a:p>
            <a:pPr>
              <a:lnSpc>
                <a:spcPct val="150000"/>
              </a:lnSpc>
            </a:pPr>
            <a:r>
              <a:rPr lang="sk-SK" sz="1200" b="1" dirty="0" smtClean="0"/>
              <a:t>UMELCI A PÓDIA – Atmosféra v uliciach</a:t>
            </a:r>
            <a:endParaRPr lang="sk-SK" sz="1200" b="1" dirty="0" smtClean="0"/>
          </a:p>
          <a:p>
            <a:pPr lvl="1" algn="just"/>
            <a:endParaRPr lang="sk-SK" sz="1200" dirty="0"/>
          </a:p>
        </p:txBody>
      </p:sp>
      <p:pic>
        <p:nvPicPr>
          <p:cNvPr id="7170" name="Picture 2" descr="\\SERVER\RedirectedFolders\milan.kovacik\My Documents\Moje dokumenty\Zlaty klinec\uluv\550390_10152194456955503_201436526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700808"/>
            <a:ext cx="6978352" cy="461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908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553998"/>
          </a:xfrm>
          <a:prstGeom prst="rect">
            <a:avLst/>
          </a:prstGeom>
          <a:noFill/>
        </p:spPr>
        <p:txBody>
          <a:bodyPr wrap="square" rtlCol="0">
            <a:spAutoFit/>
          </a:bodyPr>
          <a:lstStyle/>
          <a:p>
            <a:pPr>
              <a:lnSpc>
                <a:spcPct val="150000"/>
              </a:lnSpc>
            </a:pPr>
            <a:r>
              <a:rPr lang="sk-SK" sz="1200" b="1" dirty="0" smtClean="0"/>
              <a:t>UMELCI A PÓDIA – Atmosféra v uliciach</a:t>
            </a:r>
            <a:endParaRPr lang="sk-SK" sz="1200" b="1" dirty="0" smtClean="0"/>
          </a:p>
          <a:p>
            <a:pPr lvl="1" algn="just"/>
            <a:endParaRPr lang="sk-SK" sz="1200" dirty="0"/>
          </a:p>
        </p:txBody>
      </p:sp>
      <p:pic>
        <p:nvPicPr>
          <p:cNvPr id="10242" name="Picture 2" descr="\\SERVER\RedirectedFolders\milan.kovacik\My Documents\Moje dokumenty\Zlaty klinec\uluv\208209_10152194457360503_143872128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816065"/>
            <a:ext cx="6618312" cy="442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515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369332"/>
          </a:xfrm>
          <a:prstGeom prst="rect">
            <a:avLst/>
          </a:prstGeom>
          <a:noFill/>
        </p:spPr>
        <p:txBody>
          <a:bodyPr wrap="square" rtlCol="0">
            <a:spAutoFit/>
          </a:bodyPr>
          <a:lstStyle/>
          <a:p>
            <a:pPr>
              <a:lnSpc>
                <a:spcPct val="150000"/>
              </a:lnSpc>
            </a:pPr>
            <a:r>
              <a:rPr lang="sk-SK" sz="1200" b="1" dirty="0" smtClean="0"/>
              <a:t>UMELCI A PÓDIA </a:t>
            </a:r>
            <a:r>
              <a:rPr lang="sk-SK" sz="1200" b="1" dirty="0"/>
              <a:t>– Atrakcie pre deti</a:t>
            </a:r>
            <a:endParaRPr lang="sk-SK" sz="1200" dirty="0"/>
          </a:p>
        </p:txBody>
      </p:sp>
      <p:pic>
        <p:nvPicPr>
          <p:cNvPr id="12290" name="Picture 2" descr="\\SERVER\RedirectedFolders\milan.kovacik\My Documents\Moje dokumenty\Zlaty klinec\uluv\578340_10152194458010503_1180034449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60" y="1772816"/>
            <a:ext cx="6684208" cy="442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629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553998"/>
          </a:xfrm>
          <a:prstGeom prst="rect">
            <a:avLst/>
          </a:prstGeom>
          <a:noFill/>
        </p:spPr>
        <p:txBody>
          <a:bodyPr wrap="square" rtlCol="0">
            <a:spAutoFit/>
          </a:bodyPr>
          <a:lstStyle/>
          <a:p>
            <a:pPr>
              <a:lnSpc>
                <a:spcPct val="150000"/>
              </a:lnSpc>
            </a:pPr>
            <a:r>
              <a:rPr lang="sk-SK" sz="1200" b="1" dirty="0" smtClean="0"/>
              <a:t>UMELCI A PÓDIA – Atrakcie pre deti</a:t>
            </a:r>
            <a:endParaRPr lang="sk-SK" sz="1200" b="1" dirty="0" smtClean="0"/>
          </a:p>
          <a:p>
            <a:pPr lvl="1" algn="just"/>
            <a:endParaRPr lang="sk-SK" sz="1200" dirty="0"/>
          </a:p>
        </p:txBody>
      </p:sp>
      <p:pic>
        <p:nvPicPr>
          <p:cNvPr id="9218" name="Picture 2" descr="\\SERVER\RedirectedFolders\milan.kovacik\My Documents\Moje dokumenty\Zlaty klinec\uluv\311294_10152194457710503_8403120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13631"/>
            <a:ext cx="6834336" cy="454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515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33096" y="0"/>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Základná charakteristika akcie</a:t>
            </a:r>
            <a:endParaRPr lang="sk-SK" dirty="0">
              <a:latin typeface="Segoe UI" pitchFamily="34" charset="0"/>
              <a:ea typeface="Segoe UI" pitchFamily="34" charset="0"/>
              <a:cs typeface="Segoe UI" pitchFamily="34" charset="0"/>
            </a:endParaRPr>
          </a:p>
        </p:txBody>
      </p:sp>
      <p:sp>
        <p:nvSpPr>
          <p:cNvPr id="4" name="TextBox 3"/>
          <p:cNvSpPr txBox="1"/>
          <p:nvPr/>
        </p:nvSpPr>
        <p:spPr>
          <a:xfrm>
            <a:off x="251520" y="1262945"/>
            <a:ext cx="8640960" cy="5478423"/>
          </a:xfrm>
          <a:prstGeom prst="rect">
            <a:avLst/>
          </a:prstGeom>
          <a:noFill/>
        </p:spPr>
        <p:txBody>
          <a:bodyPr wrap="square" rtlCol="0">
            <a:spAutoFit/>
          </a:bodyPr>
          <a:lstStyle/>
          <a:p>
            <a:pPr algn="just">
              <a:lnSpc>
                <a:spcPct val="150000"/>
              </a:lnSpc>
            </a:pPr>
            <a:r>
              <a:rPr lang="sk-SK" sz="1200" b="1" dirty="0" smtClean="0"/>
              <a:t>INSIGHT</a:t>
            </a:r>
          </a:p>
          <a:p>
            <a:pPr lvl="1" algn="just">
              <a:buFont typeface="Arial" pitchFamily="34" charset="0"/>
              <a:buChar char="•"/>
            </a:pPr>
            <a:r>
              <a:rPr lang="sk-SK" sz="1200" dirty="0" smtClean="0"/>
              <a:t>  </a:t>
            </a:r>
            <a:r>
              <a:rPr lang="sk-SK" sz="1200" dirty="0"/>
              <a:t>Dni majstrov je viacgeneračné, reprezentatívne, </a:t>
            </a:r>
            <a:r>
              <a:rPr lang="sk-SK" sz="1200" dirty="0" err="1"/>
              <a:t>multietnické</a:t>
            </a:r>
            <a:r>
              <a:rPr lang="sk-SK" sz="1200" dirty="0"/>
              <a:t> podujatie celonárodného charakteru. Festival má bohatú históriu a ide o najväčšiu kultúrnu akciu tohto druhu v Bratislave, ktorej návštevnosť je každoročne viac ako 30 000 ľudí.</a:t>
            </a:r>
            <a:endParaRPr lang="sk-SK" sz="1200" b="1" dirty="0" smtClean="0"/>
          </a:p>
          <a:p>
            <a:pPr lvl="0" algn="just"/>
            <a:endParaRPr lang="sk-SK" sz="1200" b="1" dirty="0" smtClean="0"/>
          </a:p>
          <a:p>
            <a:pPr lvl="0" algn="just"/>
            <a:r>
              <a:rPr lang="sk-SK" sz="1200" b="1" dirty="0" smtClean="0"/>
              <a:t>BRIEF</a:t>
            </a:r>
            <a:endParaRPr lang="sk-SK" sz="1200" b="1" dirty="0" smtClean="0"/>
          </a:p>
          <a:p>
            <a:pPr lvl="1" algn="just">
              <a:buFont typeface="Arial" pitchFamily="34" charset="0"/>
              <a:buChar char="•"/>
            </a:pPr>
            <a:r>
              <a:rPr lang="sk-SK" sz="1200" dirty="0" smtClean="0"/>
              <a:t>  </a:t>
            </a:r>
            <a:r>
              <a:rPr lang="sk-SK" sz="1200" dirty="0" smtClean="0"/>
              <a:t>Technická realizácia festivalu a príprava kompletnej dramaturgie podujatia – návrh a </a:t>
            </a:r>
            <a:r>
              <a:rPr lang="sk-SK" sz="1200" dirty="0" err="1" smtClean="0"/>
              <a:t>booking</a:t>
            </a:r>
            <a:r>
              <a:rPr lang="sk-SK" sz="1200" dirty="0" smtClean="0"/>
              <a:t> umelcov.</a:t>
            </a:r>
            <a:endParaRPr lang="sk-SK" sz="1200" dirty="0"/>
          </a:p>
          <a:p>
            <a:pPr algn="just"/>
            <a:endParaRPr lang="sk-SK" sz="1200" b="1" dirty="0" smtClean="0"/>
          </a:p>
          <a:p>
            <a:pPr algn="just"/>
            <a:r>
              <a:rPr lang="sk-SK" sz="1200" b="1" dirty="0" smtClean="0"/>
              <a:t>REALIZÁCIA</a:t>
            </a:r>
          </a:p>
          <a:p>
            <a:pPr marL="171450" indent="-171450" algn="just">
              <a:buFont typeface="Arial" pitchFamily="34" charset="0"/>
              <a:buChar char="•"/>
            </a:pPr>
            <a:r>
              <a:rPr lang="sk-SK" sz="1200" dirty="0" smtClean="0"/>
              <a:t>Festival </a:t>
            </a:r>
            <a:r>
              <a:rPr lang="sk-SK" sz="1200" dirty="0"/>
              <a:t>tradičných remesiel a ľudového umenia Dni majstrov ÚĽUV sa organizuje v Bratislave pravidelne od roku 1990. Počas troch dní od 31.8. do 2.9.2012 sa rozozvučali takmer všetky ulice centra Bratislavy. Piatkový program sa po slávnostnom otvorení na Hlavnom námestí preniesol do Starej tržnice, kde mali diváci možnosť zažiť hudobné prevedenie Jany </a:t>
            </a:r>
            <a:r>
              <a:rPr lang="sk-SK" sz="1200" dirty="0" err="1"/>
              <a:t>Kirschner</a:t>
            </a:r>
            <a:r>
              <a:rPr lang="sk-SK" sz="1200" dirty="0"/>
              <a:t> s projektom </a:t>
            </a:r>
            <a:r>
              <a:rPr lang="sk-SK" sz="1200" dirty="0" err="1"/>
              <a:t>After</a:t>
            </a:r>
            <a:r>
              <a:rPr lang="sk-SK" sz="1200" dirty="0"/>
              <a:t> </a:t>
            </a:r>
            <a:r>
              <a:rPr lang="sk-SK" sz="1200" dirty="0" err="1"/>
              <a:t>Phurikane</a:t>
            </a:r>
            <a:r>
              <a:rPr lang="sk-SK" sz="1200" dirty="0"/>
              <a:t>, či hviezdu svetovej scény </a:t>
            </a:r>
            <a:r>
              <a:rPr lang="sk-SK" sz="1200" dirty="0" err="1"/>
              <a:t>world</a:t>
            </a:r>
            <a:r>
              <a:rPr lang="sk-SK" sz="1200" dirty="0"/>
              <a:t> </a:t>
            </a:r>
            <a:r>
              <a:rPr lang="sk-SK" sz="1200" dirty="0" err="1"/>
              <a:t>music</a:t>
            </a:r>
            <a:r>
              <a:rPr lang="sk-SK" sz="1200" dirty="0"/>
              <a:t> </a:t>
            </a:r>
            <a:r>
              <a:rPr lang="sk-SK" sz="1200" dirty="0" err="1"/>
              <a:t>Mahala</a:t>
            </a:r>
            <a:r>
              <a:rPr lang="sk-SK" sz="1200" dirty="0"/>
              <a:t> </a:t>
            </a:r>
            <a:r>
              <a:rPr lang="sk-SK" sz="1200" dirty="0" err="1"/>
              <a:t>Rai</a:t>
            </a:r>
            <a:r>
              <a:rPr lang="sk-SK" sz="1200" dirty="0"/>
              <a:t> Banda. Kultúrny program počas soboty i nedele predstavil desiatky najlepších hudobných a tanečných súborov s autentickým aj experimentálnym spracovaním folklóru. Na festivale vystúpilo takmer 700 umelcov z 50 súborov. Do celkového programu bolo zaradené aj divadelné predstavenie Mareka Ťapáka a </a:t>
            </a:r>
            <a:r>
              <a:rPr lang="sk-SK" sz="1200" dirty="0" err="1"/>
              <a:t>SĽUK-u</a:t>
            </a:r>
            <a:r>
              <a:rPr lang="sk-SK" sz="1200" dirty="0"/>
              <a:t> – Tanec medzi črepinami. Veľký úspech zožalo aj samotné ohlasovanie programu trúbením </a:t>
            </a:r>
            <a:r>
              <a:rPr lang="sk-SK" sz="1200" dirty="0" err="1"/>
              <a:t>trombít</a:t>
            </a:r>
            <a:r>
              <a:rPr lang="sk-SK" sz="1200" dirty="0"/>
              <a:t> z Michalskej a Radničnej veže, ktoré zaznievalo každú hodinu, obľúbené tanečné školy, ako i pouličné mobilné programy. </a:t>
            </a:r>
            <a:r>
              <a:rPr lang="sk-SK" sz="1200" dirty="0" smtClean="0"/>
              <a:t>Veľmi zaujímavú atmosféru mali aj koncerty v kostole Klarisky.</a:t>
            </a:r>
            <a:endParaRPr lang="sk-SK" sz="1200" dirty="0"/>
          </a:p>
          <a:p>
            <a:pPr algn="just"/>
            <a:r>
              <a:rPr lang="sk-SK" sz="1200" dirty="0"/>
              <a:t/>
            </a:r>
            <a:br>
              <a:rPr lang="sk-SK" sz="1200" dirty="0"/>
            </a:br>
            <a:r>
              <a:rPr lang="sk-SK" sz="1200" dirty="0"/>
              <a:t>Okrem špičkového umeleckého programu, bolo poslaním festivalu priblížiť návštevníkom ručnú remeselnú výrobu s väzbou na domáce tradície. Na podujatí sa </a:t>
            </a:r>
            <a:r>
              <a:rPr lang="sk-SK" sz="1200" dirty="0" err="1"/>
              <a:t>odprezentovalo</a:t>
            </a:r>
            <a:r>
              <a:rPr lang="sk-SK" sz="1200" dirty="0"/>
              <a:t> viac ako 37 vybraných tradičných remesiel a počet remeselníkov v tomto roku prevýšil 200. Detským návštevníkom bola venovaná zóna s kolotočom na ručný pohon, hojdačkami, divadielka ako i tvorivé dielne „Školy remesiel</a:t>
            </a:r>
            <a:r>
              <a:rPr lang="sk-SK" sz="1200" dirty="0" smtClean="0"/>
              <a:t>.“</a:t>
            </a:r>
          </a:p>
          <a:p>
            <a:pPr algn="just"/>
            <a:r>
              <a:rPr lang="sk-SK" sz="1200" dirty="0"/>
              <a:t/>
            </a:r>
            <a:br>
              <a:rPr lang="sk-SK" sz="1200" dirty="0"/>
            </a:br>
            <a:r>
              <a:rPr lang="sk-SK" sz="1200" dirty="0" smtClean="0"/>
              <a:t>Súčasťou </a:t>
            </a:r>
            <a:r>
              <a:rPr lang="sk-SK" sz="1200" dirty="0"/>
              <a:t>programu festivalu bola i jedinečná aktivita „krojového sviatku“ Vykroj sa z davu!, ktorej cieľom bolo inšpirovať ľudí k spontánnemu prijatiu kroja ako súčasť oblečenia návštevníkov festivalu.</a:t>
            </a:r>
          </a:p>
          <a:p>
            <a:pPr lvl="1">
              <a:buFont typeface="Arial" pitchFamily="34" charset="0"/>
              <a:buChar char="•"/>
            </a:pPr>
            <a:endParaRPr lang="sk-SK" sz="800" dirty="0" smtClean="0"/>
          </a:p>
          <a:p>
            <a:endParaRPr lang="sk-SK" sz="1200" b="1" dirty="0" smtClean="0"/>
          </a:p>
          <a:p>
            <a:endParaRPr lang="sk-SK" sz="1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5976664" cy="5262979"/>
          </a:xfrm>
          <a:prstGeom prst="rect">
            <a:avLst/>
          </a:prstGeom>
          <a:noFill/>
        </p:spPr>
        <p:txBody>
          <a:bodyPr wrap="square" rtlCol="0">
            <a:spAutoFit/>
          </a:bodyPr>
          <a:lstStyle/>
          <a:p>
            <a:pPr>
              <a:lnSpc>
                <a:spcPct val="150000"/>
              </a:lnSpc>
            </a:pPr>
            <a:r>
              <a:rPr lang="sk-SK" sz="1200" b="1" dirty="0"/>
              <a:t> </a:t>
            </a:r>
            <a:r>
              <a:rPr lang="sk-SK" sz="1200" b="1" dirty="0" smtClean="0"/>
              <a:t>          </a:t>
            </a:r>
            <a:r>
              <a:rPr lang="sk-SK" sz="1200" b="1" dirty="0" smtClean="0"/>
              <a:t>HUDOBNÝ PROGRAM</a:t>
            </a:r>
          </a:p>
          <a:p>
            <a:pPr>
              <a:lnSpc>
                <a:spcPct val="150000"/>
              </a:lnSpc>
            </a:pPr>
            <a:endParaRPr lang="sk-SK" sz="1200" b="1" dirty="0" smtClean="0"/>
          </a:p>
          <a:p>
            <a:pPr lvl="1" algn="just">
              <a:buFont typeface="Arial" pitchFamily="34" charset="0"/>
              <a:buChar char="•"/>
            </a:pPr>
            <a:r>
              <a:rPr lang="sk-SK" sz="1200" dirty="0"/>
              <a:t> </a:t>
            </a:r>
            <a:r>
              <a:rPr lang="sk-SK" sz="1200" dirty="0" smtClean="0"/>
              <a:t> </a:t>
            </a:r>
            <a:r>
              <a:rPr lang="sk-SK" sz="1200" dirty="0" smtClean="0"/>
              <a:t>Veľká folklórna scéna – Hlavné námestie</a:t>
            </a:r>
          </a:p>
          <a:p>
            <a:pPr lvl="1" algn="just">
              <a:buFont typeface="Arial" pitchFamily="34" charset="0"/>
              <a:buChar char="•"/>
            </a:pPr>
            <a:r>
              <a:rPr lang="sk-SK" sz="1200" dirty="0"/>
              <a:t> </a:t>
            </a:r>
            <a:r>
              <a:rPr lang="sk-SK" sz="1200" dirty="0" smtClean="0"/>
              <a:t> </a:t>
            </a:r>
            <a:r>
              <a:rPr lang="sk-SK" sz="1200" dirty="0" smtClean="0"/>
              <a:t>Družná scéna – Nádvorie Starej </a:t>
            </a:r>
            <a:r>
              <a:rPr lang="sk-SK" sz="1200" dirty="0" err="1" smtClean="0"/>
              <a:t>rednice</a:t>
            </a:r>
            <a:endParaRPr lang="sk-SK" sz="1200" dirty="0" smtClean="0"/>
          </a:p>
          <a:p>
            <a:pPr lvl="1" algn="just">
              <a:buFont typeface="Arial" pitchFamily="34" charset="0"/>
              <a:buChar char="•"/>
            </a:pPr>
            <a:r>
              <a:rPr lang="sk-SK" sz="1200" dirty="0" smtClean="0"/>
              <a:t>  Folk aréna – Stará tržnica</a:t>
            </a:r>
          </a:p>
          <a:p>
            <a:pPr lvl="1" algn="just">
              <a:buFont typeface="Arial" pitchFamily="34" charset="0"/>
              <a:buChar char="•"/>
            </a:pPr>
            <a:r>
              <a:rPr lang="sk-SK" sz="1200" dirty="0" smtClean="0"/>
              <a:t>  </a:t>
            </a:r>
            <a:r>
              <a:rPr lang="sk-SK" sz="1200" dirty="0" err="1" smtClean="0"/>
              <a:t>World</a:t>
            </a:r>
            <a:r>
              <a:rPr lang="sk-SK" sz="1200" dirty="0" smtClean="0"/>
              <a:t> </a:t>
            </a:r>
            <a:r>
              <a:rPr lang="sk-SK" sz="1200" dirty="0" err="1" smtClean="0"/>
              <a:t>music</a:t>
            </a:r>
            <a:r>
              <a:rPr lang="sk-SK" sz="1200" dirty="0" smtClean="0"/>
              <a:t> scéna – Panská ulica</a:t>
            </a:r>
          </a:p>
          <a:p>
            <a:pPr lvl="1" algn="just">
              <a:buFont typeface="Arial" pitchFamily="34" charset="0"/>
              <a:buChar char="•"/>
            </a:pPr>
            <a:r>
              <a:rPr lang="sk-SK" sz="1200" dirty="0" smtClean="0"/>
              <a:t>  Tradičná scéna – Hviezdoslavovo námestie, altánok</a:t>
            </a:r>
          </a:p>
          <a:p>
            <a:pPr lvl="1" algn="just">
              <a:buFont typeface="Arial" pitchFamily="34" charset="0"/>
              <a:buChar char="•"/>
            </a:pPr>
            <a:r>
              <a:rPr lang="sk-SK" sz="1200" dirty="0"/>
              <a:t> </a:t>
            </a:r>
            <a:r>
              <a:rPr lang="sk-SK" sz="1200" dirty="0" smtClean="0"/>
              <a:t> Umelecká scéna – Kostol Klarisky</a:t>
            </a:r>
          </a:p>
          <a:p>
            <a:pPr lvl="1" algn="just">
              <a:buFont typeface="Arial" pitchFamily="34" charset="0"/>
              <a:buChar char="•"/>
            </a:pPr>
            <a:r>
              <a:rPr lang="sk-SK" sz="1200" dirty="0"/>
              <a:t> </a:t>
            </a:r>
            <a:r>
              <a:rPr lang="sk-SK" sz="1200" dirty="0" smtClean="0"/>
              <a:t> Dychovka – Rybničné námestie</a:t>
            </a:r>
            <a:endParaRPr lang="sk-SK" sz="1200" dirty="0" smtClean="0"/>
          </a:p>
          <a:p>
            <a:pPr lvl="1" algn="just">
              <a:buFont typeface="Arial" pitchFamily="34" charset="0"/>
              <a:buChar char="•"/>
            </a:pPr>
            <a:r>
              <a:rPr lang="sk-SK" sz="1200" dirty="0" smtClean="0"/>
              <a:t> Trúbenie z veží – Michalská veža</a:t>
            </a:r>
          </a:p>
          <a:p>
            <a:pPr lvl="1" algn="just">
              <a:buFont typeface="Arial" pitchFamily="34" charset="0"/>
              <a:buChar char="•"/>
            </a:pPr>
            <a:r>
              <a:rPr lang="sk-SK" sz="1200" dirty="0" smtClean="0"/>
              <a:t>  Mobilné programy</a:t>
            </a:r>
            <a:endParaRPr lang="sk-SK" sz="1200" dirty="0"/>
          </a:p>
          <a:p>
            <a:pPr lvl="1" algn="just"/>
            <a:endParaRPr lang="sk-SK" sz="1200" b="1" dirty="0" smtClean="0"/>
          </a:p>
          <a:p>
            <a:pPr lvl="1" algn="just"/>
            <a:endParaRPr lang="sk-SK" sz="1200" b="1" dirty="0"/>
          </a:p>
          <a:p>
            <a:pPr lvl="1" algn="just"/>
            <a:r>
              <a:rPr lang="sk-SK" sz="1200" b="1" dirty="0" smtClean="0"/>
              <a:t>TECHNICKÉ INFORMÁCIE</a:t>
            </a:r>
            <a:endParaRPr lang="sk-SK" sz="1200" b="1" dirty="0"/>
          </a:p>
          <a:p>
            <a:pPr lvl="1" algn="just"/>
            <a:endParaRPr lang="sk-SK" sz="1200" dirty="0" smtClean="0"/>
          </a:p>
          <a:p>
            <a:pPr lvl="1" algn="just"/>
            <a:r>
              <a:rPr lang="sk-SK" sz="1200" dirty="0"/>
              <a:t>Na festivale vystúpilo takmer 700 umelcov z 50 súborov z viacerých krajín.  Umelecký program prebiehal súčasne na </a:t>
            </a:r>
            <a:r>
              <a:rPr lang="sk-SK" sz="1200" dirty="0" smtClean="0"/>
              <a:t>9 </a:t>
            </a:r>
            <a:r>
              <a:rPr lang="sk-SK" sz="1200" dirty="0"/>
              <a:t>miestach v exteriéri aj interiéri.</a:t>
            </a:r>
          </a:p>
          <a:p>
            <a:pPr lvl="1" algn="just">
              <a:buFont typeface="Arial" pitchFamily="34" charset="0"/>
              <a:buChar char="•"/>
            </a:pPr>
            <a:endParaRPr lang="sk-SK" sz="1200" dirty="0"/>
          </a:p>
          <a:p>
            <a:pPr lvl="1" algn="just">
              <a:buFont typeface="Arial" pitchFamily="34" charset="0"/>
              <a:buChar char="•"/>
            </a:pPr>
            <a:r>
              <a:rPr lang="sk-SK" sz="1200" b="1" dirty="0" smtClean="0"/>
              <a:t>  Ako </a:t>
            </a:r>
            <a:r>
              <a:rPr lang="sk-SK" sz="1200" b="1" dirty="0"/>
              <a:t>najnáročnejšie </a:t>
            </a:r>
            <a:r>
              <a:rPr lang="sk-SK" sz="1200" b="1" dirty="0" smtClean="0"/>
              <a:t>hodnotíme schopnosť </a:t>
            </a:r>
            <a:r>
              <a:rPr lang="sk-SK" sz="1200" b="1" dirty="0"/>
              <a:t>zostaviť kvalitný umelecký program. </a:t>
            </a:r>
            <a:endParaRPr lang="sk-SK" sz="1200" b="1" dirty="0" smtClean="0"/>
          </a:p>
          <a:p>
            <a:pPr lvl="1" algn="just">
              <a:buFont typeface="Arial" pitchFamily="34" charset="0"/>
              <a:buChar char="•"/>
            </a:pPr>
            <a:r>
              <a:rPr lang="sk-SK" sz="1200" b="1" dirty="0"/>
              <a:t> </a:t>
            </a:r>
            <a:r>
              <a:rPr lang="sk-SK" sz="1200" b="1" dirty="0" smtClean="0"/>
              <a:t> </a:t>
            </a:r>
            <a:r>
              <a:rPr lang="sk-SK" sz="1200" b="1" dirty="0" err="1" smtClean="0"/>
              <a:t>Booking</a:t>
            </a:r>
            <a:r>
              <a:rPr lang="sk-SK" sz="1200" b="1" dirty="0" smtClean="0"/>
              <a:t> umelcov prebiehal niekoľko mesiacov.</a:t>
            </a:r>
          </a:p>
          <a:p>
            <a:pPr lvl="1" algn="just">
              <a:buFont typeface="Arial" pitchFamily="34" charset="0"/>
              <a:buChar char="•"/>
            </a:pPr>
            <a:r>
              <a:rPr lang="sk-SK" sz="1200" b="1" dirty="0" smtClean="0"/>
              <a:t>  Počas </a:t>
            </a:r>
            <a:r>
              <a:rPr lang="sk-SK" sz="1200" b="1" dirty="0" err="1" smtClean="0"/>
              <a:t>festivali</a:t>
            </a:r>
            <a:r>
              <a:rPr lang="sk-SK" sz="1200" b="1" dirty="0" smtClean="0"/>
              <a:t> fungovalo niekoľko </a:t>
            </a:r>
            <a:r>
              <a:rPr lang="sk-SK" sz="1200" b="1" dirty="0" err="1" smtClean="0"/>
              <a:t>stage-ov</a:t>
            </a:r>
            <a:r>
              <a:rPr lang="sk-SK" sz="1200" b="1" dirty="0" smtClean="0"/>
              <a:t> s kompletným zvukových a svetelným aparátom.  </a:t>
            </a:r>
          </a:p>
          <a:p>
            <a:pPr lvl="1" algn="just">
              <a:buFont typeface="Arial" pitchFamily="34" charset="0"/>
              <a:buChar char="•"/>
            </a:pPr>
            <a:r>
              <a:rPr lang="sk-SK" sz="1200" b="1" dirty="0" smtClean="0"/>
              <a:t>  Náročný bol aj celkový servis pre umelcov – doprava, letiská, ubytovanie a strava pre každého umelca.</a:t>
            </a:r>
          </a:p>
          <a:p>
            <a:pPr lvl="1" algn="just">
              <a:buFont typeface="Arial" pitchFamily="34" charset="0"/>
              <a:buChar char="•"/>
            </a:pPr>
            <a:endParaRPr lang="sk-SK" sz="1200" b="1" dirty="0" smtClean="0"/>
          </a:p>
          <a:p>
            <a:pPr lvl="1" algn="just">
              <a:buFont typeface="Arial" pitchFamily="34" charset="0"/>
              <a:buChar char="•"/>
            </a:pPr>
            <a:endParaRPr lang="sk-SK" sz="1200" dirty="0" smtClean="0"/>
          </a:p>
        </p:txBody>
      </p:sp>
      <p:pic>
        <p:nvPicPr>
          <p:cNvPr id="9" name="Picture 2" descr="C:\PromoLand history\2012\ULUV\grafika\2012\dni majstrov ULUV_hypercube.jpg"/>
          <p:cNvPicPr>
            <a:picLocks noChangeAspect="1" noChangeArrowheads="1"/>
          </p:cNvPicPr>
          <p:nvPr/>
        </p:nvPicPr>
        <p:blipFill rotWithShape="1">
          <a:blip r:embed="rId4">
            <a:extLst>
              <a:ext uri="{28A0092B-C50C-407E-A947-70E740481C1C}">
                <a14:useLocalDpi xmlns:a14="http://schemas.microsoft.com/office/drawing/2010/main" val="0"/>
              </a:ext>
            </a:extLst>
          </a:blip>
          <a:srcRect b="3834"/>
          <a:stretch/>
        </p:blipFill>
        <p:spPr bwMode="auto">
          <a:xfrm>
            <a:off x="6444209" y="1341996"/>
            <a:ext cx="2201340" cy="509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70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369332"/>
          </a:xfrm>
          <a:prstGeom prst="rect">
            <a:avLst/>
          </a:prstGeom>
          <a:noFill/>
        </p:spPr>
        <p:txBody>
          <a:bodyPr wrap="square" rtlCol="0">
            <a:spAutoFit/>
          </a:bodyPr>
          <a:lstStyle/>
          <a:p>
            <a:pPr>
              <a:lnSpc>
                <a:spcPct val="150000"/>
              </a:lnSpc>
            </a:pPr>
            <a:r>
              <a:rPr lang="sk-SK" sz="1200" b="1" dirty="0" smtClean="0"/>
              <a:t>UMELCI A PÓDIA - SĽUK</a:t>
            </a:r>
            <a:endParaRPr lang="sk-SK" sz="1200" b="1" dirty="0" smtClean="0"/>
          </a:p>
        </p:txBody>
      </p:sp>
      <p:pic>
        <p:nvPicPr>
          <p:cNvPr id="1027" name="Picture 3" descr="\\SERVER\RedirectedFolders\milan.kovacik\My Documents\Moje dokumenty\Zlaty klinec\uluv\486782_10152194460415503_204305169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916832"/>
            <a:ext cx="6643620" cy="440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60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553998"/>
          </a:xfrm>
          <a:prstGeom prst="rect">
            <a:avLst/>
          </a:prstGeom>
          <a:noFill/>
        </p:spPr>
        <p:txBody>
          <a:bodyPr wrap="square" rtlCol="0">
            <a:spAutoFit/>
          </a:bodyPr>
          <a:lstStyle/>
          <a:p>
            <a:pPr>
              <a:lnSpc>
                <a:spcPct val="150000"/>
              </a:lnSpc>
            </a:pPr>
            <a:r>
              <a:rPr lang="sk-SK" sz="1200" b="1" dirty="0" smtClean="0"/>
              <a:t>UMELCI A PÓDIA – Stará tržnica</a:t>
            </a:r>
            <a:endParaRPr lang="sk-SK" sz="1200" b="1" dirty="0" smtClean="0"/>
          </a:p>
          <a:p>
            <a:pPr lvl="1" algn="just"/>
            <a:endParaRPr lang="sk-SK" sz="1200" dirty="0"/>
          </a:p>
        </p:txBody>
      </p:sp>
      <p:pic>
        <p:nvPicPr>
          <p:cNvPr id="3074" name="Picture 2" descr="\\SERVER\RedirectedFolders\milan.kovacik\My Documents\Moje dokumenty\Zlaty klinec\uluv\75637_10152194460140503_2060790243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4048" y="1801218"/>
            <a:ext cx="6834336" cy="453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18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553998"/>
          </a:xfrm>
          <a:prstGeom prst="rect">
            <a:avLst/>
          </a:prstGeom>
          <a:noFill/>
        </p:spPr>
        <p:txBody>
          <a:bodyPr wrap="square" rtlCol="0">
            <a:spAutoFit/>
          </a:bodyPr>
          <a:lstStyle/>
          <a:p>
            <a:pPr>
              <a:lnSpc>
                <a:spcPct val="150000"/>
              </a:lnSpc>
            </a:pPr>
            <a:r>
              <a:rPr lang="sk-SK" sz="1200" b="1" dirty="0" smtClean="0"/>
              <a:t>UMELCI A PÓDIA – Hlavné námestia</a:t>
            </a:r>
            <a:endParaRPr lang="sk-SK" sz="1200" b="1" dirty="0" smtClean="0"/>
          </a:p>
          <a:p>
            <a:pPr lvl="1" algn="just"/>
            <a:endParaRPr lang="sk-SK" sz="1200" dirty="0"/>
          </a:p>
        </p:txBody>
      </p:sp>
      <p:pic>
        <p:nvPicPr>
          <p:cNvPr id="2051" name="Picture 3" descr="\\SERVER\RedirectedFolders\milan.kovacik\My Documents\Moje dokumenty\Zlaty klinec\uluv\197428_10152194458140503_1316572793_n.jpg"/>
          <p:cNvPicPr>
            <a:picLocks noChangeAspect="1" noChangeArrowheads="1"/>
          </p:cNvPicPr>
          <p:nvPr/>
        </p:nvPicPr>
        <p:blipFill rotWithShape="1">
          <a:blip r:embed="rId4">
            <a:extLst>
              <a:ext uri="{28A0092B-C50C-407E-A947-70E740481C1C}">
                <a14:useLocalDpi xmlns:a14="http://schemas.microsoft.com/office/drawing/2010/main" val="0"/>
              </a:ext>
            </a:extLst>
          </a:blip>
          <a:srcRect r="30457"/>
          <a:stretch/>
        </p:blipFill>
        <p:spPr bwMode="auto">
          <a:xfrm>
            <a:off x="395536" y="1916832"/>
            <a:ext cx="3456384" cy="32865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RVER\RedirectedFolders\milan.kovacik\My Documents\Moje dokumenty\Zlaty klinec\uluv\643995_10152194459960503_445153870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952" y="1924986"/>
            <a:ext cx="4939144" cy="327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524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553998"/>
          </a:xfrm>
          <a:prstGeom prst="rect">
            <a:avLst/>
          </a:prstGeom>
          <a:noFill/>
        </p:spPr>
        <p:txBody>
          <a:bodyPr wrap="square" rtlCol="0">
            <a:spAutoFit/>
          </a:bodyPr>
          <a:lstStyle/>
          <a:p>
            <a:pPr>
              <a:lnSpc>
                <a:spcPct val="150000"/>
              </a:lnSpc>
            </a:pPr>
            <a:r>
              <a:rPr lang="sk-SK" sz="1200" b="1" dirty="0" smtClean="0"/>
              <a:t>UMELCI A PÓDIA – Trúbenie z veží a Primaciálne námestie</a:t>
            </a:r>
            <a:endParaRPr lang="sk-SK" sz="1200" b="1" dirty="0" smtClean="0"/>
          </a:p>
          <a:p>
            <a:pPr lvl="1" algn="just"/>
            <a:endParaRPr lang="sk-SK" sz="1200" dirty="0"/>
          </a:p>
        </p:txBody>
      </p:sp>
      <p:pic>
        <p:nvPicPr>
          <p:cNvPr id="4098" name="Picture 2" descr="\\SERVER\RedirectedFolders\milan.kovacik\My Documents\Moje dokumenty\Zlaty klinec\uluv\68337_10152194456640503_1578306981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832" y="1828987"/>
            <a:ext cx="3406648" cy="448033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ERVER\RedirectedFolders\milan.kovacik\My Documents\Moje dokumenty\Zlaty klinec\uluv\399573_10152194457905503_1503050169_n.jpg"/>
          <p:cNvPicPr>
            <a:picLocks noChangeAspect="1" noChangeArrowheads="1"/>
          </p:cNvPicPr>
          <p:nvPr/>
        </p:nvPicPr>
        <p:blipFill rotWithShape="1">
          <a:blip r:embed="rId5">
            <a:extLst>
              <a:ext uri="{28A0092B-C50C-407E-A947-70E740481C1C}">
                <a14:useLocalDpi xmlns:a14="http://schemas.microsoft.com/office/drawing/2010/main" val="0"/>
              </a:ext>
            </a:extLst>
          </a:blip>
          <a:srcRect l="19657" r="2751"/>
          <a:stretch/>
        </p:blipFill>
        <p:spPr bwMode="auto">
          <a:xfrm>
            <a:off x="323528" y="1859697"/>
            <a:ext cx="5040560" cy="449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594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553998"/>
          </a:xfrm>
          <a:prstGeom prst="rect">
            <a:avLst/>
          </a:prstGeom>
          <a:noFill/>
        </p:spPr>
        <p:txBody>
          <a:bodyPr wrap="square" rtlCol="0">
            <a:spAutoFit/>
          </a:bodyPr>
          <a:lstStyle/>
          <a:p>
            <a:pPr>
              <a:lnSpc>
                <a:spcPct val="150000"/>
              </a:lnSpc>
            </a:pPr>
            <a:r>
              <a:rPr lang="sk-SK" sz="1200" b="1" dirty="0" smtClean="0"/>
              <a:t>UMELCI A PÓDIA – Hviezdoslavovo námestie, altánok</a:t>
            </a:r>
            <a:endParaRPr lang="sk-SK" sz="1200" b="1" dirty="0" smtClean="0"/>
          </a:p>
          <a:p>
            <a:pPr lvl="1" algn="just"/>
            <a:endParaRPr lang="sk-SK" sz="1200" dirty="0"/>
          </a:p>
        </p:txBody>
      </p:sp>
      <p:pic>
        <p:nvPicPr>
          <p:cNvPr id="5122" name="Picture 2" descr="\\SERVER\RedirectedFolders\milan.kovacik\My Documents\Moje dokumenty\Zlaty klinec\uluv\283476_10152194459790503_228498333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512" y="1773446"/>
            <a:ext cx="6846872" cy="454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64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mo_land_ppt_2012-1-6.jpg"/>
          <p:cNvPicPr>
            <a:picLocks noChangeAspect="1"/>
          </p:cNvPicPr>
          <p:nvPr/>
        </p:nvPicPr>
        <p:blipFill>
          <a:blip r:embed="rId3" cstate="print"/>
          <a:stretch>
            <a:fillRect/>
          </a:stretch>
        </p:blipFill>
        <p:spPr>
          <a:xfrm>
            <a:off x="20560" y="13023"/>
            <a:ext cx="9077808" cy="6858000"/>
          </a:xfrm>
          <a:prstGeom prst="rect">
            <a:avLst/>
          </a:prstGeom>
        </p:spPr>
      </p:pic>
      <p:sp>
        <p:nvSpPr>
          <p:cNvPr id="3" name="TextBox 2"/>
          <p:cNvSpPr txBox="1"/>
          <p:nvPr/>
        </p:nvSpPr>
        <p:spPr>
          <a:xfrm>
            <a:off x="251520" y="548681"/>
            <a:ext cx="7920880" cy="369332"/>
          </a:xfrm>
          <a:prstGeom prst="rect">
            <a:avLst/>
          </a:prstGeom>
          <a:noFill/>
        </p:spPr>
        <p:txBody>
          <a:bodyPr wrap="square" rtlCol="0">
            <a:spAutoFit/>
          </a:bodyPr>
          <a:lstStyle/>
          <a:p>
            <a:r>
              <a:rPr lang="sk-SK" dirty="0" smtClean="0">
                <a:latin typeface="Segoe UI" pitchFamily="34" charset="0"/>
                <a:ea typeface="Segoe UI" pitchFamily="34" charset="0"/>
                <a:cs typeface="Segoe UI" pitchFamily="34" charset="0"/>
              </a:rPr>
              <a:t>FOTOGRAFIE S KOMENTÁROM</a:t>
            </a:r>
            <a:endParaRPr lang="sk-SK" dirty="0">
              <a:latin typeface="Segoe UI" pitchFamily="34" charset="0"/>
              <a:ea typeface="Segoe UI" pitchFamily="34" charset="0"/>
              <a:cs typeface="Segoe UI" pitchFamily="34" charset="0"/>
            </a:endParaRPr>
          </a:p>
        </p:txBody>
      </p:sp>
      <p:sp>
        <p:nvSpPr>
          <p:cNvPr id="8" name="TextBox 3"/>
          <p:cNvSpPr txBox="1"/>
          <p:nvPr/>
        </p:nvSpPr>
        <p:spPr>
          <a:xfrm>
            <a:off x="251520" y="1262067"/>
            <a:ext cx="8640960" cy="553998"/>
          </a:xfrm>
          <a:prstGeom prst="rect">
            <a:avLst/>
          </a:prstGeom>
          <a:noFill/>
        </p:spPr>
        <p:txBody>
          <a:bodyPr wrap="square" rtlCol="0">
            <a:spAutoFit/>
          </a:bodyPr>
          <a:lstStyle/>
          <a:p>
            <a:pPr>
              <a:lnSpc>
                <a:spcPct val="150000"/>
              </a:lnSpc>
            </a:pPr>
            <a:r>
              <a:rPr lang="sk-SK" sz="1200" b="1" dirty="0" smtClean="0"/>
              <a:t>UMELCI A PÓDIA – Panská ulica</a:t>
            </a:r>
            <a:endParaRPr lang="sk-SK" sz="1200" b="1" dirty="0" smtClean="0"/>
          </a:p>
          <a:p>
            <a:pPr lvl="1" algn="just"/>
            <a:endParaRPr lang="sk-SK" sz="1200" dirty="0"/>
          </a:p>
        </p:txBody>
      </p:sp>
      <p:pic>
        <p:nvPicPr>
          <p:cNvPr id="11266" name="Picture 2" descr="\\SERVER\RedirectedFolders\milan.kovacik\My Documents\Moje dokumenty\Zlaty klinec\uluv\535690_10152194459635503_964578885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44824"/>
            <a:ext cx="6762327" cy="448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522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TotalTime>
  <Words>347</Words>
  <Application>Microsoft Office PowerPoint</Application>
  <PresentationFormat>Prezentácia na obrazovke (4:3)</PresentationFormat>
  <Paragraphs>75</Paragraphs>
  <Slides>15</Slides>
  <Notes>15</Notes>
  <HiddenSlides>0</HiddenSlides>
  <MMClips>0</MMClips>
  <ScaleCrop>false</ScaleCrop>
  <HeadingPairs>
    <vt:vector size="4" baseType="variant">
      <vt:variant>
        <vt:lpstr>Motív</vt:lpstr>
      </vt:variant>
      <vt:variant>
        <vt:i4>1</vt:i4>
      </vt:variant>
      <vt:variant>
        <vt:lpstr>Nadpisy snímok</vt:lpstr>
      </vt:variant>
      <vt:variant>
        <vt:i4>15</vt:i4>
      </vt:variant>
    </vt:vector>
  </HeadingPairs>
  <TitlesOfParts>
    <vt:vector size="16" baseType="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Roman Vanko</dc:creator>
  <cp:lastModifiedBy>Milan Kováčik</cp:lastModifiedBy>
  <cp:revision>514</cp:revision>
  <dcterms:created xsi:type="dcterms:W3CDTF">2012-02-03T09:08:29Z</dcterms:created>
  <dcterms:modified xsi:type="dcterms:W3CDTF">2013-05-01T21:11:10Z</dcterms:modified>
</cp:coreProperties>
</file>